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266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36C"/>
    <a:srgbClr val="87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277F7-3A0A-43E4-8C48-F91F141916AC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40B3-6B16-435B-962C-710B94A27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A97BA3-A1C4-406D-B7AB-C6F5DDFCF1CD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271463"/>
            <a:ext cx="4210050" cy="3157537"/>
          </a:xfrm>
          <a:ln w="12700" cap="flat">
            <a:solidFill>
              <a:schemeClr val="tx1"/>
            </a:solidFill>
          </a:ln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5391150" cy="556260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0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A36A05-3970-4451-91AB-9F979A7CA9B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830E4-BB67-4578-BDE9-033408FAF6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530427" cy="418338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38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3B26332-180C-416D-B1B9-34F03EA2608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155575"/>
            <a:ext cx="4232275" cy="3175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3486150"/>
            <a:ext cx="6075680" cy="5810250"/>
          </a:xfrm>
          <a:noFill/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098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B6C0744-15A2-4034-845F-3AB709107D45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0050" y="696913"/>
            <a:ext cx="3203575" cy="2401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3253740"/>
            <a:ext cx="6153573" cy="534543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A4CDC85-6198-4C7C-A844-E82332DCD8E2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4415790"/>
            <a:ext cx="5452533" cy="418338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A75D7FB-A2C1-4019-B1A5-2BB98BED8FDB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12925" y="155575"/>
            <a:ext cx="2684463" cy="20129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2169160"/>
            <a:ext cx="6465147" cy="704977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4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053C12E-DDE8-4022-AE4D-C741A81FC0D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1025" y="155575"/>
            <a:ext cx="2995613" cy="22463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2479040"/>
            <a:ext cx="5919893" cy="712724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67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180B864-AF08-4015-9D9B-04B3301B5521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8013" y="77788"/>
            <a:ext cx="2890837" cy="21685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467" y="2324100"/>
            <a:ext cx="6075680" cy="6739890"/>
          </a:xfrm>
          <a:noFill/>
        </p:spPr>
        <p:txBody>
          <a:bodyPr/>
          <a:lstStyle/>
          <a:p>
            <a:pPr marL="232943" indent="-232943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8175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653A770-2B76-4A1F-A8E4-F6D73C9A55D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5975" y="155575"/>
            <a:ext cx="2168525" cy="16256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467" y="1781810"/>
            <a:ext cx="6231467" cy="77470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411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5A3170A-4F48-4CF2-957A-EDB9DF7EE7BA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8450" y="309563"/>
            <a:ext cx="3717925" cy="278923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3253740"/>
            <a:ext cx="6309360" cy="6197600"/>
          </a:xfrm>
          <a:noFill/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18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67272EF-9ED7-4251-A5B9-9A1E1C698777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19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1BE08B-9C76-4E18-90FD-13AF450E7E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5253" y="4415790"/>
            <a:ext cx="5842000" cy="418338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7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66BBAC4-F0A1-4D2F-926F-8E921FB5C6E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608320" cy="418338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3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AAB049E-48D5-4F3F-9EC0-336E8A811784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9250" y="309563"/>
            <a:ext cx="3305175" cy="24796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360" y="2866390"/>
            <a:ext cx="6075680" cy="6430010"/>
          </a:xfrm>
        </p:spPr>
        <p:txBody>
          <a:bodyPr/>
          <a:lstStyle/>
          <a:p>
            <a:pPr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172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5878E9E-64E3-4F1C-9AC6-012A4887795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387350"/>
            <a:ext cx="46482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933" y="4183380"/>
            <a:ext cx="5608320" cy="472567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7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A1AA74F-F264-4C58-AA0F-94C1C12B7FB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0225" y="309563"/>
            <a:ext cx="2995613" cy="22463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2633980"/>
            <a:ext cx="5919893" cy="6972300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0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27D400C-BAE0-4AA3-94D4-54AE9964C69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231775"/>
            <a:ext cx="3824287" cy="28670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3176270"/>
            <a:ext cx="5764107" cy="5422900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E6E990A-3048-4D3C-B462-9D04EEC0FCF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5888" y="309563"/>
            <a:ext cx="3927475" cy="29448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147" y="3408680"/>
            <a:ext cx="5919893" cy="5577840"/>
          </a:xfrm>
          <a:noFill/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376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2FA4596-C8E9-4C95-85D6-42B8666EEBA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9638" y="77788"/>
            <a:ext cx="2066925" cy="15494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73" y="1626870"/>
            <a:ext cx="6543040" cy="7669530"/>
          </a:xfrm>
          <a:noFill/>
        </p:spPr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116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6DC3AA85-E52F-40A7-938C-B3E0B1E3B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DE017-86A6-4114-8B70-3CEF93E97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D878249-7153-438A-A9C7-AD1A2B287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EEB0E4-4135-4F8D-A135-DB56D3E57C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F7A691A-9E3E-48FE-8196-8EA958917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94C034CC-6798-45A3-83E1-76F344E02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393485" y="0"/>
            <a:ext cx="275051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63D99-AC53-4278-B877-A4CE12F47D3B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91CDD9E-7A94-4F06-8699-E9FCAB9CC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8EE73801-2AA0-4EF8-9F0C-21893F97FA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99C09B-E00C-4A9E-8C56-3B2FDA6B5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386170" y="0"/>
            <a:ext cx="275783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AC3987-C46F-4C82-9BAC-C8E5A97CDFF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01DC54A-218B-4C9E-8EFF-A831DE62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2B1F60DD-73B5-4302-9FFD-290D7451E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68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B163B-EE66-4485-857D-04A6A7B36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B6BE3-4089-4256-A765-9B495808D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71"/>
          <a:stretch/>
        </p:blipFill>
        <p:spPr>
          <a:xfrm>
            <a:off x="0" y="1596992"/>
            <a:ext cx="6759245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58A5D9D-ABFF-4BF6-A478-C897C1305E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685BD-2815-40E0-B98F-E5BEC630E950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E6E992B-E353-4A1A-85AE-2141DA02C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AFF5B0A8-7E12-4BC6-B9F8-4BDBE981E9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0800" y="1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1E23F-81F8-4E80-BEDF-1F0C30120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62AB8B-F79E-42F1-8CEA-527979376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323F3-B4DA-4A67-89A2-779398C4DAD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6A3FFF7-C7B4-4923-99BD-BD890F75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FBD25FEE-8CDA-4617-9C2D-277D5CA9F5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D3346-EDC7-4769-B0D3-8E4BDFE55126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B273825-3847-4099-90E3-92717E1F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18356436-663D-45C9-AA5D-524554877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991E60-7ACC-409A-87A9-F3C7C91AE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247181" y="0"/>
            <a:ext cx="2896819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D93C4-BD6A-4046-BFD6-378ED50D5C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290B85D-B6D5-4534-B6FF-F3C3E3916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888FFE13-3F7C-47C8-BB3A-A1651D683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2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56B29A-8EF3-477E-AB6C-D795A37A3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3FBE6-1AF5-47A1-9BA1-26DB9AC3C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94"/>
          <a:stretch/>
        </p:blipFill>
        <p:spPr>
          <a:xfrm>
            <a:off x="543" y="1590563"/>
            <a:ext cx="6809907" cy="366401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69E5CB3-8ABF-4B38-B26B-C83E8EA0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46FB-012C-4789-A493-6730B00A6C39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9ED2637-D8CB-4138-BF8B-A057DF0B5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Logo&#10;&#10;Description automatically generated with low confidence">
            <a:extLst>
              <a:ext uri="{FF2B5EF4-FFF2-40B4-BE49-F238E27FC236}">
                <a16:creationId xmlns:a16="http://schemas.microsoft.com/office/drawing/2014/main" id="{762354AF-97A7-492B-91F1-90961B5A2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44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 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1769AEB-5250-4082-B3B2-7DDDF8B3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A9CBD9-EE9B-4B7B-9A5A-9DF26E84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B0E332-403C-4526-AC1A-41266A4D6C0E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999AB9-DCF1-4D2F-BD89-7CCBEF80465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41F01A9-FEF9-4184-BA05-6D19F0A00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D9C4EE4F-0064-4B4C-9148-735D77DA5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419600" y="1066800"/>
            <a:ext cx="4495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sz="1200" b="1" i="1" dirty="0">
                <a:latin typeface="Franklin Gothic Book" pitchFamily="34" charset="0"/>
              </a:rPr>
              <a:t>Responding to the human factor in the world of work.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 userDrawn="1"/>
        </p:nvGraphicFramePr>
        <p:xfrm>
          <a:off x="990600" y="6146800"/>
          <a:ext cx="114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1038370" imgH="704948" progId="Paint.Picture">
                  <p:embed/>
                </p:oleObj>
              </mc:Choice>
              <mc:Fallback>
                <p:oleObj name="Bitmap Image" r:id="rId3" imgW="1038370" imgH="704948" progId="Paint.Picture">
                  <p:embed/>
                  <p:pic>
                    <p:nvPicPr>
                      <p:cNvPr id="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146800"/>
                        <a:ext cx="11430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 userDrawn="1"/>
        </p:nvGraphicFramePr>
        <p:xfrm>
          <a:off x="3657600" y="6143625"/>
          <a:ext cx="14954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1495634" imgH="714286" progId="Paint.Picture">
                  <p:embed/>
                </p:oleObj>
              </mc:Choice>
              <mc:Fallback>
                <p:oleObj name="Bitmap Image" r:id="rId5" imgW="1495634" imgH="714286" progId="Paint.Picture">
                  <p:embed/>
                  <p:pic>
                    <p:nvPicPr>
                      <p:cNvPr id="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143625"/>
                        <a:ext cx="14954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/>
          <p:cNvGraphicFramePr>
            <a:graphicFrameLocks noChangeAspect="1"/>
          </p:cNvGraphicFramePr>
          <p:nvPr userDrawn="1"/>
        </p:nvGraphicFramePr>
        <p:xfrm>
          <a:off x="21336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7" imgW="1523810" imgH="714286" progId="Paint.Picture">
                  <p:embed/>
                </p:oleObj>
              </mc:Choice>
              <mc:Fallback>
                <p:oleObj name="Bitmap Image" r:id="rId7" imgW="1523810" imgH="714286" progId="Paint.Picture">
                  <p:embed/>
                  <p:pic>
                    <p:nvPicPr>
                      <p:cNvPr id="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 userDrawn="1"/>
        </p:nvGraphicFramePr>
        <p:xfrm>
          <a:off x="5105400" y="6143625"/>
          <a:ext cx="1533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9" imgW="1533739" imgH="714286" progId="Paint.Picture">
                  <p:embed/>
                </p:oleObj>
              </mc:Choice>
              <mc:Fallback>
                <p:oleObj name="Bitmap Image" r:id="rId9" imgW="1533739" imgH="714286" progId="Paint.Picture">
                  <p:embed/>
                  <p:pic>
                    <p:nvPicPr>
                      <p:cNvPr id="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143625"/>
                        <a:ext cx="15335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3"/>
          <p:cNvSpPr>
            <a:spLocks noChangeArrowheads="1"/>
          </p:cNvSpPr>
          <p:nvPr userDrawn="1"/>
        </p:nvSpPr>
        <p:spPr bwMode="auto">
          <a:xfrm>
            <a:off x="8077200" y="6400800"/>
            <a:ext cx="1066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21"/>
          <p:cNvGraphicFramePr>
            <a:graphicFrameLocks noChangeAspect="1"/>
          </p:cNvGraphicFramePr>
          <p:nvPr userDrawn="1"/>
        </p:nvGraphicFramePr>
        <p:xfrm>
          <a:off x="6629400" y="6143625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11" imgW="1523810" imgH="714286" progId="Paint.Picture">
                  <p:embed/>
                </p:oleObj>
              </mc:Choice>
              <mc:Fallback>
                <p:oleObj name="Bitmap Image" r:id="rId11" imgW="1523810" imgH="714286" progId="Paint.Picture">
                  <p:embed/>
                  <p:pic>
                    <p:nvPicPr>
                      <p:cNvPr id="1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6143625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 userDrawn="1"/>
        </p:nvGraphicFramePr>
        <p:xfrm>
          <a:off x="0" y="6143625"/>
          <a:ext cx="1038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13" imgW="1038370" imgH="714286" progId="Paint.Picture">
                  <p:embed/>
                </p:oleObj>
              </mc:Choice>
              <mc:Fallback>
                <p:oleObj name="Bitmap Image" r:id="rId13" imgW="1038370" imgH="714286" progId="Paint.Picture">
                  <p:embed/>
                  <p:pic>
                    <p:nvPicPr>
                      <p:cNvPr id="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25"/>
                        <a:ext cx="1038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26"/>
          <p:cNvSpPr>
            <a:spLocks noChangeShapeType="1"/>
          </p:cNvSpPr>
          <p:nvPr userDrawn="1"/>
        </p:nvSpPr>
        <p:spPr bwMode="auto">
          <a:xfrm flipH="1">
            <a:off x="0" y="1066800"/>
            <a:ext cx="9144000" cy="0"/>
          </a:xfrm>
          <a:prstGeom prst="line">
            <a:avLst/>
          </a:prstGeom>
          <a:noFill/>
          <a:ln w="22225">
            <a:solidFill>
              <a:srgbClr val="5757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33" descr="C:\Documents and Settings\sbest\Desktop\Proposal Images\Counseling.gif"/>
          <p:cNvPicPr>
            <a:picLocks noChangeAspect="1" noChangeArrowheads="1"/>
          </p:cNvPicPr>
          <p:nvPr userDrawn="1"/>
        </p:nvPicPr>
        <p:blipFill>
          <a:blip r:embed="rId15">
            <a:lum bright="-18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46800"/>
            <a:ext cx="106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4"/>
          <p:cNvSpPr txBox="1">
            <a:spLocks noChangeArrowheads="1"/>
          </p:cNvSpPr>
          <p:nvPr userDrawn="1"/>
        </p:nvSpPr>
        <p:spPr bwMode="auto">
          <a:xfrm>
            <a:off x="762000" y="2286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5" name="Picture 35" descr="Y:\Claremont Logos\logo_plain\logo_cmyk.T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5250"/>
            <a:ext cx="6248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0"/>
            <a:ext cx="9239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5549800" y="7620000"/>
            <a:ext cx="311150" cy="74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nd 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3CBCF1-6466-4424-8E05-9F7B04D2774D}"/>
              </a:ext>
            </a:extLst>
          </p:cNvPr>
          <p:cNvSpPr txBox="1"/>
          <p:nvPr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-1"/>
            <a:ext cx="9144000" cy="2531387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4" y="897607"/>
            <a:ext cx="8217568" cy="83435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6" y="2865726"/>
            <a:ext cx="8217568" cy="253139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  <a:lvl4pPr algn="ctr">
              <a:defRPr>
                <a:solidFill>
                  <a:schemeClr val="bg2"/>
                </a:solidFill>
              </a:defRPr>
            </a:lvl4pPr>
            <a:lvl5pPr algn="ctr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C3E3ED-AB85-4449-A673-2AA3DAB37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B9B19756-7221-4E05-A3C4-8FB99C5B0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0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2B425-D0D7-4487-ADC5-94737DE5F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3657600" y="6324600"/>
            <a:ext cx="2438400" cy="4572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400" dirty="0"/>
              <a:t>© Claremont EAP, 2020</a:t>
            </a:r>
          </a:p>
        </p:txBody>
      </p:sp>
    </p:spTree>
    <p:extLst>
      <p:ext uri="{BB962C8B-B14F-4D97-AF65-F5344CB8AC3E}">
        <p14:creationId xmlns:p14="http://schemas.microsoft.com/office/powerpoint/2010/main" val="5233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9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A1DCA6-1CDC-46F1-9D84-D15C3023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788368-2927-4736-BC3A-A64185704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4" y="1853514"/>
            <a:ext cx="8217569" cy="37564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0CFFF-7CC7-4B37-92B3-CE8F89990DE7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8BA9DAB-A6FA-4D0F-9F2D-74E3675C0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5924CF53-4010-43C3-9A18-0FCC666D42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B65FE2-F8C3-4869-9745-9880A51270FA}"/>
              </a:ext>
            </a:extLst>
          </p:cNvPr>
          <p:cNvCxnSpPr/>
          <p:nvPr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87B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CDE2B3-D895-428F-8317-A239350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EEBE8F-6D1C-454E-BFF6-CB71667A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570A7-AFDD-4341-B2EB-B5D1649D8513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B257F8-A5B0-456F-BE9D-4A8BA460D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53D37F26-37F7-407A-9762-2BD7BF9B6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ight Blue Hea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28C1A-1FFB-4B48-805A-B24F5903078C}"/>
              </a:ext>
            </a:extLst>
          </p:cNvPr>
          <p:cNvSpPr/>
          <p:nvPr/>
        </p:nvSpPr>
        <p:spPr>
          <a:xfrm>
            <a:off x="0" y="0"/>
            <a:ext cx="9144000" cy="13715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54440-83C3-454B-9301-B8B219FB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05" y="320678"/>
            <a:ext cx="8217568" cy="83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FF6D0E-AD3A-4E77-9105-8F9309F3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05" y="1609057"/>
            <a:ext cx="8217568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5B74-7CBD-4C53-ABD0-B969AE00F8F8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0EB063-9529-4DCE-AC87-99594B583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B9BB1-C23A-4478-AF81-0E5771F8FB32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0943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581A8763-E9B4-4010-998A-A35202945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82"/>
          <a:stretch/>
        </p:blipFill>
        <p:spPr>
          <a:xfrm>
            <a:off x="6408115" y="1"/>
            <a:ext cx="2735885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0" y="1400718"/>
            <a:ext cx="5263516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3748EA-3B9C-49B5-BA12-B86CF0989E42}"/>
              </a:ext>
            </a:extLst>
          </p:cNvPr>
          <p:cNvSpPr/>
          <p:nvPr userDrawn="1"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9C1B55-45B9-438A-A195-00A67CDAE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752"/>
          <a:stretch/>
        </p:blipFill>
        <p:spPr>
          <a:xfrm>
            <a:off x="0" y="1560413"/>
            <a:ext cx="6825082" cy="3737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07A59-9124-49FA-8C0E-6FE663FF5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A812-FF21-4B89-8E50-86ACD60D9601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A8D5EF-3EF2-488F-9C3C-49E9EC7B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Logo&#10;&#10;Description automatically generated with low confidence">
            <a:extLst>
              <a:ext uri="{FF2B5EF4-FFF2-40B4-BE49-F238E27FC236}">
                <a16:creationId xmlns:a16="http://schemas.microsoft.com/office/drawing/2014/main" id="{7D7A08EA-1F5B-4F01-8627-90620F878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2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6BA9F7-D97F-4EF3-B5F6-FBA441F8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948"/>
          <a:stretch/>
        </p:blipFill>
        <p:spPr>
          <a:xfrm>
            <a:off x="6400801" y="0"/>
            <a:ext cx="2743200" cy="61867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D19578-8409-4386-862B-07E94F0D332F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8DBD20-AC40-4E54-BA98-5C7B54E1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8A354193-347F-41D3-A390-D5CDE84161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C610B1-B2A6-4903-A72D-154788186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23"/>
          <a:stretch/>
        </p:blipFill>
        <p:spPr>
          <a:xfrm>
            <a:off x="6400800" y="0"/>
            <a:ext cx="2743200" cy="62185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5DB91B-1D64-47C4-B193-6003070CAF3A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0E7408D-B28D-4D01-B510-E590A95A0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19B89603-FEEA-43B7-B9E8-846D5BF5E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4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679F01-45E6-45C1-A9C6-0E763C542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98"/>
          <a:stretch/>
        </p:blipFill>
        <p:spPr>
          <a:xfrm>
            <a:off x="6393485" y="1"/>
            <a:ext cx="2750516" cy="621598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C3E6B8-A009-45C4-839D-4E5A17660666}"/>
              </a:ext>
            </a:extLst>
          </p:cNvPr>
          <p:cNvCxnSpPr/>
          <p:nvPr userDrawn="1"/>
        </p:nvCxnSpPr>
        <p:spPr>
          <a:xfrm>
            <a:off x="0" y="6196543"/>
            <a:ext cx="9144000" cy="0"/>
          </a:xfrm>
          <a:prstGeom prst="line">
            <a:avLst/>
          </a:prstGeom>
          <a:ln w="38100">
            <a:solidFill>
              <a:srgbClr val="87B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44FF0A9-3656-4047-AB85-E7A4B89AE2AB}"/>
              </a:ext>
            </a:extLst>
          </p:cNvPr>
          <p:cNvSpPr/>
          <p:nvPr/>
        </p:nvSpPr>
        <p:spPr>
          <a:xfrm>
            <a:off x="-1" y="1400718"/>
            <a:ext cx="6978701" cy="4056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D0754-6A44-4FDC-BC76-F530DC7CC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878" y="2474139"/>
            <a:ext cx="3883892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402BAF-FBD6-4CDE-8B57-37699BA5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52"/>
          <a:stretch/>
        </p:blipFill>
        <p:spPr>
          <a:xfrm>
            <a:off x="0" y="1560413"/>
            <a:ext cx="6854342" cy="373717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9171E8-3A75-47CF-A371-B77294261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879" y="2474139"/>
            <a:ext cx="5165725" cy="154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E4DE1-2C24-4167-A21C-382DF9FC152C}"/>
              </a:ext>
            </a:extLst>
          </p:cNvPr>
          <p:cNvSpPr txBox="1"/>
          <p:nvPr userDrawn="1"/>
        </p:nvSpPr>
        <p:spPr>
          <a:xfrm>
            <a:off x="391024" y="6383137"/>
            <a:ext cx="198521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>
                <a:solidFill>
                  <a:srgbClr val="808080"/>
                </a:solidFill>
                <a:latin typeface="+mj-lt"/>
              </a:rPr>
              <a:t>©2021 CLAREMONT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C5F79FF-FC49-44ED-A12E-1D79FD6C7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5576" y="63266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 with low confidence">
            <a:extLst>
              <a:ext uri="{FF2B5EF4-FFF2-40B4-BE49-F238E27FC236}">
                <a16:creationId xmlns:a16="http://schemas.microsoft.com/office/drawing/2014/main" id="{4C175336-BEB8-4992-803E-EEA7392155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17" y="6306340"/>
            <a:ext cx="2056765" cy="4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357" y="60327"/>
            <a:ext cx="8231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357" y="1825626"/>
            <a:ext cx="8231744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51318-E11A-42BF-8185-22C0D32C7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9410" y="6205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089E8E3-1838-42EC-AA24-4A8FAC825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92" r:id="rId7"/>
    <p:sldLayoutId id="2147483698" r:id="rId8"/>
    <p:sldLayoutId id="2147483701" r:id="rId9"/>
    <p:sldLayoutId id="2147483693" r:id="rId10"/>
    <p:sldLayoutId id="2147483694" r:id="rId11"/>
    <p:sldLayoutId id="2147483699" r:id="rId12"/>
    <p:sldLayoutId id="2147483702" r:id="rId13"/>
    <p:sldLayoutId id="2147483695" r:id="rId14"/>
    <p:sldLayoutId id="2147483696" r:id="rId15"/>
    <p:sldLayoutId id="2147483700" r:id="rId16"/>
    <p:sldLayoutId id="2147483703" r:id="rId17"/>
    <p:sldLayoutId id="2147483690" r:id="rId18"/>
    <p:sldLayoutId id="2147483704" r:id="rId19"/>
    <p:sldLayoutId id="2147483705" r:id="rId20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198780" y="3916017"/>
            <a:ext cx="3983600" cy="903754"/>
          </a:xfrm>
        </p:spPr>
        <p:txBody>
          <a:bodyPr>
            <a:normAutofit fontScale="25000" lnSpcReduction="20000"/>
          </a:bodyPr>
          <a:lstStyle/>
          <a:p>
            <a:pPr algn="l" eaLnBrk="1" hangingPunct="1"/>
            <a:r>
              <a:rPr lang="en-US" sz="7400" dirty="0"/>
              <a:t>Presented by</a:t>
            </a:r>
          </a:p>
          <a:p>
            <a:pPr algn="l" eaLnBrk="1" hangingPunct="1"/>
            <a:r>
              <a:rPr lang="en-US" sz="7400" dirty="0"/>
              <a:t>Claremont EAP</a:t>
            </a:r>
          </a:p>
          <a:p>
            <a:pPr algn="l" eaLnBrk="1" hangingPunct="1"/>
            <a:r>
              <a:rPr lang="en-US" sz="7400" dirty="0"/>
              <a:t>800-834-3773</a:t>
            </a:r>
          </a:p>
          <a:p>
            <a:pPr algn="l" eaLnBrk="1" hangingPunct="1"/>
            <a:r>
              <a:rPr lang="en-US" sz="7400" dirty="0"/>
              <a:t>www.claremonteap.com</a:t>
            </a:r>
          </a:p>
          <a:p>
            <a:pPr eaLnBrk="1" hangingPunct="1"/>
            <a:endParaRPr lang="en-US" sz="2000" dirty="0"/>
          </a:p>
        </p:txBody>
      </p:sp>
      <p:sp>
        <p:nvSpPr>
          <p:cNvPr id="3075" name="Title 1"/>
          <p:cNvSpPr>
            <a:spLocks noGrp="1"/>
          </p:cNvSpPr>
          <p:nvPr>
            <p:ph type="ctrTitle" idx="4294967295"/>
          </p:nvPr>
        </p:nvSpPr>
        <p:spPr>
          <a:xfrm>
            <a:off x="198780" y="2209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Enhancing Your </a:t>
            </a:r>
            <a:br>
              <a:rPr lang="en-US" dirty="0"/>
            </a:br>
            <a:r>
              <a:rPr lang="en-US" dirty="0"/>
              <a:t>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9331400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Emotional Quotient Inventory (EQ-i)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Developed by Dr. </a:t>
            </a:r>
            <a:r>
              <a:rPr lang="en-US" sz="2400" dirty="0" err="1"/>
              <a:t>Reuven</a:t>
            </a:r>
            <a:r>
              <a:rPr lang="en-US" sz="2400" dirty="0"/>
              <a:t> Bar-On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Most widely used self test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Translated into 25 languages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5 key areas, 15 factors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Administered only by trained and certified counselors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160731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14"/>
          <p:cNvSpPr>
            <a:spLocks noChangeArrowheads="1"/>
          </p:cNvSpPr>
          <p:nvPr/>
        </p:nvSpPr>
        <p:spPr bwMode="auto">
          <a:xfrm>
            <a:off x="4038600" y="1295400"/>
            <a:ext cx="1066800" cy="3352800"/>
          </a:xfrm>
          <a:prstGeom prst="downArrow">
            <a:avLst>
              <a:gd name="adj1" fmla="val 50000"/>
              <a:gd name="adj2" fmla="val 7857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Bar-On Model of EI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7ED07-3BA8-4D9B-B57A-D9710A0CC5E1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600200" y="1524000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Intra-Personal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00200" y="2667000"/>
            <a:ext cx="2819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Stress Management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4648200" y="1524000"/>
            <a:ext cx="2819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Inter-Personal</a:t>
            </a: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4648200" y="2667000"/>
            <a:ext cx="2819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Adaptability</a:t>
            </a: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2743200" y="4724400"/>
            <a:ext cx="373380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Effective Performance</a:t>
            </a: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2362200" y="3810000"/>
            <a:ext cx="434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GENERAL  MOOD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00650" y="5791200"/>
            <a:ext cx="3943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Source: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Emotional Intelligence  for Dummies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230849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Measure Your Own EI</a:t>
            </a:r>
          </a:p>
        </p:txBody>
      </p:sp>
      <p:sp>
        <p:nvSpPr>
          <p:cNvPr id="1434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Get a notebook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Observe feelings and reactions in difficult situations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Are you thinking only of yourself, or can you empathize with the other person? 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Observe how others react - their words and body language or behavior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Determine triggers that prompt losing your cool 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Write down any fears that may have triggered your reaction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Engage in a long pause to help regain your intentions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600" dirty="0"/>
              <a:t>When alone, write what you observed, your interpretation and how you will handle a similar situation next time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342" name="Text Box 1028"/>
          <p:cNvSpPr txBox="1">
            <a:spLocks noChangeArrowheads="1"/>
          </p:cNvSpPr>
          <p:nvPr/>
        </p:nvSpPr>
        <p:spPr bwMode="auto">
          <a:xfrm>
            <a:off x="6897758" y="5943598"/>
            <a:ext cx="29127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Krames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Staywell</a:t>
            </a:r>
            <a:endParaRPr lang="en-US" sz="12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9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Become More Aware of Your Emotions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Discover your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Get to know your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Deal with negative emotions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310279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Exercise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dirty="0"/>
              <a:t>Identifying Your Emotions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88" name="Picture 5" descr="C:\Program Files\Microsoft Office\Clipart\standard\stddir1\BD0501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39964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Thinking Through Emotional Upset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Activating Event (A)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Beliefs (B)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Consequences (C)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Dispute (D)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Effect (E)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205303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Ways to Manage Your Emotions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Explore coping mechanisms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Cognitive restructuring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Distraction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Relaxation and meditation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Practice</a:t>
            </a:r>
          </a:p>
          <a:p>
            <a:pPr marL="799986" lvl="1" indent="-342900" eaLnBrk="1" hangingPunct="1">
              <a:buFont typeface="Courier New" panose="02070309020205020404" pitchFamily="49" charset="0"/>
              <a:buChar char="o"/>
            </a:pPr>
            <a:r>
              <a:rPr lang="en-US" sz="2400" dirty="0"/>
              <a:t>Develop a positive psychology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130938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Cornerstone EI: Empathy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Demonstrate active listening </a:t>
            </a:r>
          </a:p>
          <a:p>
            <a:pPr marL="742836" lvl="1" indent="-285750" eaLnBrk="1" hangingPunct="1">
              <a:buFont typeface="Courier New" panose="02070309020205020404" pitchFamily="49" charset="0"/>
              <a:buChar char="o"/>
            </a:pPr>
            <a:r>
              <a:rPr lang="en-US" sz="2200" dirty="0"/>
              <a:t>Gauge other people’s emotions (verbal and nonverbal)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Show people you understand</a:t>
            </a:r>
          </a:p>
          <a:p>
            <a:pPr marL="742836" lvl="1" indent="-285750" eaLnBrk="1" hangingPunct="1">
              <a:buFont typeface="Courier New" panose="02070309020205020404" pitchFamily="49" charset="0"/>
              <a:buChar char="o"/>
            </a:pPr>
            <a:r>
              <a:rPr lang="en-US" sz="2200" dirty="0"/>
              <a:t>Check in</a:t>
            </a:r>
          </a:p>
          <a:p>
            <a:pPr marL="742836" lvl="1" indent="-285750" eaLnBrk="1" hangingPunct="1">
              <a:buFont typeface="Courier New" panose="02070309020205020404" pitchFamily="49" charset="0"/>
              <a:buChar char="o"/>
            </a:pPr>
            <a:r>
              <a:rPr lang="en-US" sz="2200" dirty="0"/>
              <a:t>Get confirmation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144185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Managing Emotions at Work: Questions to Ask Yourself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What upset me?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What was upsetting about it?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Why am I still upset?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Can feeling upset help in some way?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Can feeling upset hinder me?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Can I start to calm down in some way?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How do I want to appear to my co-workers?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Can I communicate effectively if I’m upset?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334208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10 Ways to Improve Your EI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383204" y="1515588"/>
            <a:ext cx="8217569" cy="3756454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Become more self-aware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Express your thoughts, feelings, beliefs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Discover your inner passions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Know your strengths and weaknesses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Walk in the other person’s shoes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Handle another person’s emotions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Be socially responsible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Manage your own impulses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Be more flexible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002060"/>
              </a:buClr>
              <a:buFontTx/>
              <a:buAutoNum type="arabicPeriod"/>
            </a:pPr>
            <a:r>
              <a:rPr lang="en-US" sz="2400" dirty="0"/>
              <a:t>Be happy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252458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Become more aware of your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Learn tips to change your emotions to be more effective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Develop techniques for dealing with difficult people/situations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Use empathy to improve your relationships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Stepping Up and Wrapping 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2B425-D0D7-4487-ADC5-94737DE5F7A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2" name="Group 3">
            <a:extLst>
              <a:ext uri="{FF2B5EF4-FFF2-40B4-BE49-F238E27FC236}">
                <a16:creationId xmlns:a16="http://schemas.microsoft.com/office/drawing/2014/main" id="{6E3B01EB-9FFF-A543-B154-B7AA3E52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85884"/>
              </p:ext>
            </p:extLst>
          </p:nvPr>
        </p:nvGraphicFramePr>
        <p:xfrm>
          <a:off x="827088" y="1397205"/>
          <a:ext cx="7402512" cy="4818063"/>
        </p:xfrm>
        <a:graphic>
          <a:graphicData uri="http://schemas.openxmlformats.org/drawingml/2006/table">
            <a:tbl>
              <a:tblPr/>
              <a:tblGrid>
                <a:gridCol w="24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438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KEEP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(doing)</a:t>
                      </a:r>
                    </a:p>
                  </a:txBody>
                  <a:tcPr marL="86493" marR="86493" marT="43247" marB="4324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START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(doing)</a:t>
                      </a:r>
                    </a:p>
                  </a:txBody>
                  <a:tcPr marL="86493" marR="86493" marT="43247" marB="432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STOP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(doing)</a:t>
                      </a:r>
                    </a:p>
                  </a:txBody>
                  <a:tcPr marL="86493" marR="86493" marT="43247" marB="432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25"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86493" marR="86493" marT="43247" marB="4324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86493" marR="86493" marT="43247" marB="432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0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172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257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343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5429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2514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199600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6686" algn="l" defTabSz="914172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86493" marR="86493" marT="43247" marB="432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97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Emotional Intelligence?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Being smart about your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The ability to recognize your own emotions as well as the emotions of others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Understanding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How you manage your emotions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How you handle other people’s emotions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518160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124118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Profile of the Emotionally Unintelligent Person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Gets angry or anxious without reflection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Doesn’t know how they impact others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Fails to understand how others feel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Doesn’t manage other’s feelings or behaviors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Behaves in a self-centered manner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Loses control, especially under stress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Doesn’t know connection between emotions, thoughts and behavior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Brings out the worst in others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Overestimates their own skills or 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160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5865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Profile of the Emotionally </a:t>
            </a:r>
            <a:br>
              <a:rPr lang="en-US" sz="4000" dirty="0"/>
            </a:br>
            <a:r>
              <a:rPr lang="en-US" sz="4000" dirty="0"/>
              <a:t>Intelligent Person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383204" y="1714368"/>
            <a:ext cx="8217569" cy="3756454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Successfully manages difficult situations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Expresses self clearly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Gains respect from others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Influences others, able to negotiate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Entices others to help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Keeps cool under pressure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Recognizes own emotional reactions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Knows how to say the “right” thing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Motivates self to get things done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D07F40C-DB07-478D-9372-99373A4AB261}" type="slidenum">
              <a:rPr lang="en-US" sz="1400" smtClean="0"/>
              <a:pPr eaLnBrk="1" hangingPunct="1"/>
              <a:t>5</a:t>
            </a:fld>
            <a:endParaRPr lang="en-US" sz="1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8160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45306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EI at Work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Better manage stress at work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Improve relationships with co-workers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Deal more effectively with your supervisor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 more productive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Better manage your work priorities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 a better team player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Be a more effective manager and leader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293816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Feeling Like an Emotionally Intelligent Person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Know your mood most of the time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Possess understanding of why you feel the way you do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Know how others around you are feeling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Manage your feelings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Handle the emotions of people around you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426586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Thinking and Behaving Like an Emotionally Intelligent Person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Think about the other person’s feelings and needs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Maintain logic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Want to help others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Ask key questions to understand others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Maintain calm/manage self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Is effective under pressure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Take action to help</a:t>
            </a:r>
          </a:p>
          <a:p>
            <a:pPr eaLnBrk="1" hangingPunct="1"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235226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Happiness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Exercise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Change your emotions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Address problems with optimism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Recognize/acknowledge a difficult situation; skills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Know where you can get help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Actively address problems as they arise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Remember past similar situations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Keep your focus on solutions</a:t>
            </a:r>
          </a:p>
          <a:p>
            <a:pPr marL="799986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Reframe the negative as challenges to overcome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Know your strengths and weaknesses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72B425-D0D7-4487-ADC5-94737DE5F7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00650" y="5910468"/>
            <a:ext cx="3966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Source:  </a:t>
            </a:r>
            <a:r>
              <a:rPr lang="en-US" sz="1200" i="1" dirty="0">
                <a:solidFill>
                  <a:schemeClr val="bg2"/>
                </a:solidFill>
                <a:latin typeface="Century Gothic" panose="020B0502020202020204" pitchFamily="34" charset="0"/>
              </a:rPr>
              <a:t>Emotional Intelligence  for Dummies</a:t>
            </a:r>
            <a:r>
              <a:rPr lang="en-US" sz="1200" dirty="0">
                <a:solidFill>
                  <a:schemeClr val="bg2"/>
                </a:solidFill>
                <a:latin typeface="Century Gothic" panose="020B0502020202020204" pitchFamily="34" charset="0"/>
              </a:rPr>
              <a:t>,  2009</a:t>
            </a:r>
          </a:p>
        </p:txBody>
      </p:sp>
    </p:spTree>
    <p:extLst>
      <p:ext uri="{BB962C8B-B14F-4D97-AF65-F5344CB8AC3E}">
        <p14:creationId xmlns:p14="http://schemas.microsoft.com/office/powerpoint/2010/main" val="4206062181"/>
      </p:ext>
    </p:extLst>
  </p:cSld>
  <p:clrMapOvr>
    <a:masterClrMapping/>
  </p:clrMapOvr>
</p:sld>
</file>

<file path=ppt/theme/theme1.xml><?xml version="1.0" encoding="utf-8"?>
<a:theme xmlns:a="http://schemas.openxmlformats.org/drawingml/2006/main" name="CLAREMONT PPT MASTER THEME 10.2020">
  <a:themeElements>
    <a:clrScheme name="TSQ - Marbella Dark">
      <a:dk1>
        <a:srgbClr val="FFFFFF"/>
      </a:dk1>
      <a:lt1>
        <a:srgbClr val="FFFFFF"/>
      </a:lt1>
      <a:dk2>
        <a:srgbClr val="FFFFFF"/>
      </a:dk2>
      <a:lt2>
        <a:srgbClr val="363D48"/>
      </a:lt2>
      <a:accent1>
        <a:srgbClr val="EA8831"/>
      </a:accent1>
      <a:accent2>
        <a:srgbClr val="4D6F84"/>
      </a:accent2>
      <a:accent3>
        <a:srgbClr val="2FAFCE"/>
      </a:accent3>
      <a:accent4>
        <a:srgbClr val="EA8831"/>
      </a:accent4>
      <a:accent5>
        <a:srgbClr val="4D6F84"/>
      </a:accent5>
      <a:accent6>
        <a:srgbClr val="2FAFCE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EMONT PPT MASTER THEME 10.2020" id="{F44BD02B-4D2B-468B-AC05-983A1FAD4A18}" vid="{7D625F69-B7D0-40A1-952D-9686F4367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069f36d3-ed4a-4ba3-8e06-7199653cf956" xsi:nil="true"/>
    <DocType2 xmlns="069f36d3-ed4a-4ba3-8e06-7199653cf9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00C766391714A9248E0E8B196D297" ma:contentTypeVersion="2" ma:contentTypeDescription="Create a new document." ma:contentTypeScope="" ma:versionID="9e6f5bfcdb32a65443f4321f7c594b15">
  <xsd:schema xmlns:xsd="http://www.w3.org/2001/XMLSchema" xmlns:xs="http://www.w3.org/2001/XMLSchema" xmlns:p="http://schemas.microsoft.com/office/2006/metadata/properties" xmlns:ns2="069f36d3-ed4a-4ba3-8e06-7199653cf956" targetNamespace="http://schemas.microsoft.com/office/2006/metadata/properties" ma:root="true" ma:fieldsID="afc853f171c47e4e91cb830c112b69d7" ns2:_="">
    <xsd:import namespace="069f36d3-ed4a-4ba3-8e06-7199653cf956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DocTyp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36d3-ed4a-4ba3-8e06-7199653cf956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format="Dropdown" ma:internalName="DocType">
      <xsd:simpleType>
        <xsd:restriction base="dms:Choice">
          <xsd:enumeration value="2023"/>
          <xsd:enumeration value="2022"/>
          <xsd:enumeration value="2021"/>
          <xsd:enumeration value="2021-2022"/>
          <xsd:enumeration value="2022-2023"/>
        </xsd:restriction>
      </xsd:simpleType>
    </xsd:element>
    <xsd:element name="DocType2" ma:index="9" nillable="true" ma:displayName="DocType2" ma:format="RadioButtons" ma:internalName="DocType2">
      <xsd:simpleType>
        <xsd:restriction base="dms:Choice">
          <xsd:enumeration value="Agenda"/>
          <xsd:enumeration value="Minutes"/>
          <xsd:enumeration value="Redistricting Documents"/>
          <xsd:enumeration value="Information"/>
          <xsd:enumeration value="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22382-7194-4D4B-B772-F4EE40244E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55D03-11D9-40E8-B1B8-E886D63AA3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B7E889-CFCA-4206-92C2-49EB03D5A19B}"/>
</file>

<file path=docProps/app.xml><?xml version="1.0" encoding="utf-8"?>
<Properties xmlns="http://schemas.openxmlformats.org/officeDocument/2006/extended-properties" xmlns:vt="http://schemas.openxmlformats.org/officeDocument/2006/docPropsVTypes">
  <Template>CLAREMONT PPT MASTER THEME 10.2020</Template>
  <TotalTime>126</TotalTime>
  <Words>890</Words>
  <Application>Microsoft Office PowerPoint</Application>
  <PresentationFormat>On-screen Show (4:3)</PresentationFormat>
  <Paragraphs>203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Franklin Gothic Book</vt:lpstr>
      <vt:lpstr>Times New Roman</vt:lpstr>
      <vt:lpstr>CLAREMONT PPT MASTER THEME 10.2020</vt:lpstr>
      <vt:lpstr>Bitmap Image</vt:lpstr>
      <vt:lpstr>Enhancing Your  Emotional Intelligence</vt:lpstr>
      <vt:lpstr>Objectives</vt:lpstr>
      <vt:lpstr>What is Emotional Intelligence?</vt:lpstr>
      <vt:lpstr>Profile of the Emotionally Unintelligent Person</vt:lpstr>
      <vt:lpstr>Profile of the Emotionally  Intelligent Person</vt:lpstr>
      <vt:lpstr>Benefits of EI at Work</vt:lpstr>
      <vt:lpstr>Feeling Like an Emotionally Intelligent Person</vt:lpstr>
      <vt:lpstr>Thinking and Behaving Like an Emotionally Intelligent Person</vt:lpstr>
      <vt:lpstr>Finding Happiness</vt:lpstr>
      <vt:lpstr>Emotional Quotient Inventory (EQ-i)</vt:lpstr>
      <vt:lpstr>Bar-On Model of EI</vt:lpstr>
      <vt:lpstr>Measure Your Own EI</vt:lpstr>
      <vt:lpstr>Become More Aware of Your Emotions</vt:lpstr>
      <vt:lpstr>Exercise</vt:lpstr>
      <vt:lpstr>Thinking Through Emotional Upset</vt:lpstr>
      <vt:lpstr>Ways to Manage Your Emotions</vt:lpstr>
      <vt:lpstr>The Cornerstone EI: Empathy</vt:lpstr>
      <vt:lpstr>Managing Emotions at Work: Questions to Ask Yourself</vt:lpstr>
      <vt:lpstr>10 Ways to Improve Your EI</vt:lpstr>
      <vt:lpstr>Stepping Up and 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Kreider</dc:creator>
  <cp:lastModifiedBy>Lindsey Ingram</cp:lastModifiedBy>
  <cp:revision>20</cp:revision>
  <dcterms:created xsi:type="dcterms:W3CDTF">2020-09-29T19:53:43Z</dcterms:created>
  <dcterms:modified xsi:type="dcterms:W3CDTF">2021-10-18T15:27:11Z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0x01010008F00C766391714A9248E0E8B196D297</vt:lpwstr>
  </property>
</Properties>
</file>