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3"/>
  </p:notesMasterIdLst>
  <p:sldIdLst>
    <p:sldId id="266" r:id="rId5"/>
    <p:sldId id="300" r:id="rId6"/>
    <p:sldId id="301" r:id="rId7"/>
    <p:sldId id="317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</p:sldIdLst>
  <p:sldSz cx="9144000" cy="6858000" type="screen4x3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36C"/>
    <a:srgbClr val="87BE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7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Monk" userId="3cf1f6dd-3526-457a-896e-c10bbe71cdba" providerId="ADAL" clId="{CAED8C3F-013B-48E9-AA0B-475C984EB4D2}"/>
    <pc:docChg chg="custSel modSld">
      <pc:chgData name="Tammy Monk" userId="3cf1f6dd-3526-457a-896e-c10bbe71cdba" providerId="ADAL" clId="{CAED8C3F-013B-48E9-AA0B-475C984EB4D2}" dt="2023-06-06T00:35:07.575" v="49" actId="1076"/>
      <pc:docMkLst>
        <pc:docMk/>
      </pc:docMkLst>
      <pc:sldChg chg="delSp modSp mod">
        <pc:chgData name="Tammy Monk" userId="3cf1f6dd-3526-457a-896e-c10bbe71cdba" providerId="ADAL" clId="{CAED8C3F-013B-48E9-AA0B-475C984EB4D2}" dt="2023-06-06T00:33:18.903" v="2" actId="478"/>
        <pc:sldMkLst>
          <pc:docMk/>
          <pc:sldMk cId="2743751516" sldId="305"/>
        </pc:sldMkLst>
        <pc:spChg chg="del mod">
          <ac:chgData name="Tammy Monk" userId="3cf1f6dd-3526-457a-896e-c10bbe71cdba" providerId="ADAL" clId="{CAED8C3F-013B-48E9-AA0B-475C984EB4D2}" dt="2023-06-06T00:33:18.903" v="2" actId="478"/>
          <ac:spMkLst>
            <pc:docMk/>
            <pc:sldMk cId="2743751516" sldId="305"/>
            <ac:spMk id="4" creationId="{2AB3E55F-DFF4-4DD8-A1F6-E52923EBE0AC}"/>
          </ac:spMkLst>
        </pc:spChg>
      </pc:sldChg>
      <pc:sldChg chg="modSp mod">
        <pc:chgData name="Tammy Monk" userId="3cf1f6dd-3526-457a-896e-c10bbe71cdba" providerId="ADAL" clId="{CAED8C3F-013B-48E9-AA0B-475C984EB4D2}" dt="2023-06-06T00:34:46.831" v="47" actId="20577"/>
        <pc:sldMkLst>
          <pc:docMk/>
          <pc:sldMk cId="3988512096" sldId="312"/>
        </pc:sldMkLst>
        <pc:spChg chg="mod">
          <ac:chgData name="Tammy Monk" userId="3cf1f6dd-3526-457a-896e-c10bbe71cdba" providerId="ADAL" clId="{CAED8C3F-013B-48E9-AA0B-475C984EB4D2}" dt="2023-06-06T00:34:46.831" v="47" actId="20577"/>
          <ac:spMkLst>
            <pc:docMk/>
            <pc:sldMk cId="3988512096" sldId="312"/>
            <ac:spMk id="132099" creationId="{00000000-0000-0000-0000-000000000000}"/>
          </ac:spMkLst>
        </pc:spChg>
      </pc:sldChg>
      <pc:sldChg chg="delSp modSp mod">
        <pc:chgData name="Tammy Monk" userId="3cf1f6dd-3526-457a-896e-c10bbe71cdba" providerId="ADAL" clId="{CAED8C3F-013B-48E9-AA0B-475C984EB4D2}" dt="2023-06-06T00:35:07.575" v="49" actId="1076"/>
        <pc:sldMkLst>
          <pc:docMk/>
          <pc:sldMk cId="3174603287" sldId="315"/>
        </pc:sldMkLst>
        <pc:spChg chg="del">
          <ac:chgData name="Tammy Monk" userId="3cf1f6dd-3526-457a-896e-c10bbe71cdba" providerId="ADAL" clId="{CAED8C3F-013B-48E9-AA0B-475C984EB4D2}" dt="2023-06-06T00:35:00.569" v="48" actId="478"/>
          <ac:spMkLst>
            <pc:docMk/>
            <pc:sldMk cId="3174603287" sldId="315"/>
            <ac:spMk id="4" creationId="{15642290-179F-406A-BC18-CC920CA5A9B0}"/>
          </ac:spMkLst>
        </pc:spChg>
        <pc:spChg chg="mod">
          <ac:chgData name="Tammy Monk" userId="3cf1f6dd-3526-457a-896e-c10bbe71cdba" providerId="ADAL" clId="{CAED8C3F-013B-48E9-AA0B-475C984EB4D2}" dt="2023-06-06T00:35:07.575" v="49" actId="1076"/>
          <ac:spMkLst>
            <pc:docMk/>
            <pc:sldMk cId="3174603287" sldId="315"/>
            <ac:spMk id="10445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277F7-3A0A-43E4-8C48-F91F141916AC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D40B3-6B16-435B-962C-710B94A27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29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DA97BA3-A1C4-406D-B7AB-C6F5DDFCF1CD}" type="slidenum">
              <a:rPr lang="en-US" sz="1200" smtClean="0"/>
              <a:pPr eaLnBrk="1" hangingPunct="1"/>
              <a:t>1</a:t>
            </a:fld>
            <a:endParaRPr lang="en-US" sz="12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457200"/>
            <a:ext cx="4611688" cy="3459163"/>
          </a:xfrm>
          <a:ln w="12700" cap="flat">
            <a:solidFill>
              <a:schemeClr val="tx1"/>
            </a:solidFill>
          </a:ln>
        </p:spPr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038601"/>
            <a:ext cx="5791200" cy="5334000"/>
          </a:xfr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856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Claremont EAP 800-834-3773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1EDB7D-B14D-4037-A342-24F8D819903F}" type="slidenum">
              <a:rPr lang="en-US"/>
              <a:pPr/>
              <a:t>10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416425"/>
            <a:ext cx="5638800" cy="43465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732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30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Claremont EAP 800-834-3773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0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436BA1-B060-4F91-A4BA-D22FD9EBD25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0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641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Claremont EAP 800-834-3773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7F236A-8556-4B3A-827C-4B01D5C0D26F}" type="slidenum">
              <a:rPr lang="en-US"/>
              <a:pPr/>
              <a:t>12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18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Claremont EAP 800-834-3773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362565-BF54-4DF2-A359-1E7BC01C1FAB}" type="slidenum">
              <a:rPr lang="en-US"/>
              <a:pPr/>
              <a:t>13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34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Claremont EAP 800-834-3773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7F9C9E-4ACB-4A73-B87D-22E6398C6EEE}" type="slidenum">
              <a:rPr lang="en-US"/>
              <a:pPr/>
              <a:t>14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304800"/>
            <a:ext cx="4648200" cy="3486150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360" y="3813810"/>
            <a:ext cx="6238240" cy="533019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387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Claremont EAP 800-834-3773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DC842D-BBBB-4695-93E1-4D4505A7767C}" type="slidenum">
              <a:rPr lang="en-US"/>
              <a:pPr/>
              <a:t>15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86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171450"/>
            <a:ext cx="4076700" cy="3057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8600" y="3276600"/>
            <a:ext cx="6553200" cy="6019800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13195E-3551-47B7-8425-8765C3AB6D3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13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Claremont EAP 800-834-3773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674A06-A824-4B6F-8CCF-D3A5CDF942F5}" type="slidenum">
              <a:rPr lang="en-US"/>
              <a:pPr/>
              <a:t>17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216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Claremont EAP 800-834-3773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236484-84C4-42DA-972E-A45072198E4E}" type="slidenum">
              <a:rPr lang="en-US"/>
              <a:pPr/>
              <a:t>18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852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Claremont EAP 800-834-3773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B4B8A8-0B3D-4FB1-B6DE-871A2D63E541}" type="slidenum">
              <a:rPr lang="en-US"/>
              <a:pPr/>
              <a:t>2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707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Claremont EAP 800-834-3773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D9C6E2-35AD-4B13-8D44-97472542E8B0}" type="slidenum">
              <a:rPr lang="en-US"/>
              <a:pPr/>
              <a:t>3</a:t>
            </a:fld>
            <a:endParaRPr lang="en-US"/>
          </a:p>
        </p:txBody>
      </p:sp>
      <p:sp>
        <p:nvSpPr>
          <p:cNvPr id="114690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67360" y="4191000"/>
            <a:ext cx="6153573" cy="510540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311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Claremont EAP 800-834-3773</a:t>
            </a: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DCCE7B-9A54-4B90-85B0-F87FDA3A5821}" type="slidenum">
              <a:rPr lang="en-US"/>
              <a:pPr/>
              <a:t>4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457200"/>
            <a:ext cx="4648200" cy="3486150"/>
          </a:xfrm>
          <a:ln/>
        </p:spPr>
      </p:sp>
      <p:sp>
        <p:nvSpPr>
          <p:cNvPr id="1187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4038601"/>
            <a:ext cx="6096000" cy="4952999"/>
          </a:xfrm>
        </p:spPr>
        <p:txBody>
          <a:bodyPr/>
          <a:lstStyle/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9644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Claremont EAP 800-834-3773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F7E52A-18FE-4BCA-BECB-DE406E3CE907}" type="slidenum">
              <a:rPr lang="en-US"/>
              <a:pPr/>
              <a:t>5</a:t>
            </a:fld>
            <a:endParaRPr lang="en-US"/>
          </a:p>
        </p:txBody>
      </p:sp>
      <p:sp>
        <p:nvSpPr>
          <p:cNvPr id="1607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8588" y="228600"/>
            <a:ext cx="3824287" cy="2867025"/>
          </a:xfrm>
          <a:ln/>
        </p:spPr>
      </p:sp>
      <p:sp>
        <p:nvSpPr>
          <p:cNvPr id="1607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33680" y="3124200"/>
            <a:ext cx="6543040" cy="60198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821938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Claremont EAP 800-834-3773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F89C9E-30D5-4963-814B-829B83676D9C}" type="slidenum">
              <a:rPr lang="en-US"/>
              <a:pPr/>
              <a:t>6</a:t>
            </a:fld>
            <a:endParaRPr lang="en-US"/>
          </a:p>
        </p:txBody>
      </p:sp>
      <p:sp>
        <p:nvSpPr>
          <p:cNvPr id="1617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1288" y="309563"/>
            <a:ext cx="3541712" cy="2655887"/>
          </a:xfrm>
          <a:ln/>
        </p:spPr>
      </p:sp>
      <p:sp>
        <p:nvSpPr>
          <p:cNvPr id="1617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11573" y="2971800"/>
            <a:ext cx="6465147" cy="6582410"/>
          </a:xfrm>
        </p:spPr>
        <p:txBody>
          <a:bodyPr/>
          <a:lstStyle/>
          <a:p>
            <a:endParaRPr lang="en-US" sz="1100" dirty="0">
              <a:solidFill>
                <a:srgbClr val="000000"/>
              </a:solidFill>
              <a:latin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119913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Claremont EAP 800-834-3773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0CBD20-5803-4B55-B940-99EF0EC3E915}" type="slidenum">
              <a:rPr lang="en-US"/>
              <a:pPr/>
              <a:t>7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5254" y="4415790"/>
            <a:ext cx="6153573" cy="4499610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37188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Claremont EAP 800-834-3773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45E7D1-EF32-4AF8-AA54-9F84D891605E}" type="slidenum">
              <a:rPr lang="en-US"/>
              <a:pPr/>
              <a:t>8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140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Claremont EAP 800-834-3773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CF4C7C-BD14-409C-BC52-B1935D4A7DF8}" type="slidenum">
              <a:rPr lang="en-US"/>
              <a:pPr/>
              <a:t>9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452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6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1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Welcome and Introduc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53CBCF1-6466-4424-8E05-9F7B04D2774D}"/>
              </a:ext>
            </a:extLst>
          </p:cNvPr>
          <p:cNvSpPr txBox="1"/>
          <p:nvPr/>
        </p:nvSpPr>
        <p:spPr>
          <a:xfrm>
            <a:off x="391024" y="6383137"/>
            <a:ext cx="198521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808080"/>
                </a:solidFill>
                <a:latin typeface="+mj-lt"/>
              </a:rPr>
              <a:t>©2021 CLAREMONT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B65FE2-F8C3-4869-9745-9880A51270FA}"/>
              </a:ext>
            </a:extLst>
          </p:cNvPr>
          <p:cNvCxnSpPr/>
          <p:nvPr/>
        </p:nvCxnSpPr>
        <p:spPr>
          <a:xfrm>
            <a:off x="0" y="6196543"/>
            <a:ext cx="9144000" cy="0"/>
          </a:xfrm>
          <a:prstGeom prst="line">
            <a:avLst/>
          </a:prstGeom>
          <a:ln w="38100">
            <a:solidFill>
              <a:srgbClr val="0943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6128C1A-1FFB-4B48-805A-B24F5903078C}"/>
              </a:ext>
            </a:extLst>
          </p:cNvPr>
          <p:cNvSpPr/>
          <p:nvPr/>
        </p:nvSpPr>
        <p:spPr>
          <a:xfrm>
            <a:off x="0" y="-1"/>
            <a:ext cx="9144000" cy="2531387"/>
          </a:xfrm>
          <a:prstGeom prst="rect">
            <a:avLst/>
          </a:prstGeom>
          <a:solidFill>
            <a:srgbClr val="09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CCDE2B3-D895-428F-8317-A2393501C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04" y="897607"/>
            <a:ext cx="8217568" cy="83435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8EEBE8F-6D1C-454E-BFF6-CB71667AD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216" y="2865726"/>
            <a:ext cx="8217568" cy="253139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42C3E3ED-AB85-4449-A673-2AA3DAB37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5576" y="63266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fld id="{A089E8E3-1838-42EC-AA24-4A8FAC8254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Logo&#10;&#10;Description automatically generated with low confidence">
            <a:extLst>
              <a:ext uri="{FF2B5EF4-FFF2-40B4-BE49-F238E27FC236}">
                <a16:creationId xmlns:a16="http://schemas.microsoft.com/office/drawing/2014/main" id="{6DC3AA85-E52F-40A7-938C-B3E0B1E3BC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05" y="6306340"/>
            <a:ext cx="2056765" cy="4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28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26BA9F7-D97F-4EF3-B5F6-FBA441F886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682"/>
          <a:stretch/>
        </p:blipFill>
        <p:spPr>
          <a:xfrm>
            <a:off x="6408115" y="1"/>
            <a:ext cx="2735885" cy="618675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C3E6B8-A009-45C4-839D-4E5A17660666}"/>
              </a:ext>
            </a:extLst>
          </p:cNvPr>
          <p:cNvCxnSpPr/>
          <p:nvPr userDrawn="1"/>
        </p:nvCxnSpPr>
        <p:spPr>
          <a:xfrm>
            <a:off x="0" y="6196543"/>
            <a:ext cx="9144000" cy="0"/>
          </a:xfrm>
          <a:prstGeom prst="line">
            <a:avLst/>
          </a:prstGeom>
          <a:ln w="38100">
            <a:solidFill>
              <a:srgbClr val="87B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4FF0A9-3656-4047-AB85-E7A4B89AE2AB}"/>
              </a:ext>
            </a:extLst>
          </p:cNvPr>
          <p:cNvSpPr/>
          <p:nvPr/>
        </p:nvSpPr>
        <p:spPr>
          <a:xfrm>
            <a:off x="0" y="1400718"/>
            <a:ext cx="5263516" cy="4056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D0754-6A44-4FDC-BC76-F530DC7CC3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7878" y="2474139"/>
            <a:ext cx="3883892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E3748EA-3B9C-49B5-BA12-B86CF0989E42}"/>
              </a:ext>
            </a:extLst>
          </p:cNvPr>
          <p:cNvSpPr/>
          <p:nvPr userDrawn="1"/>
        </p:nvSpPr>
        <p:spPr>
          <a:xfrm>
            <a:off x="-1" y="1400718"/>
            <a:ext cx="6978701" cy="4056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z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9DE017-86A6-4114-8B70-3CEF93E971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571"/>
          <a:stretch/>
        </p:blipFill>
        <p:spPr>
          <a:xfrm>
            <a:off x="0" y="1596992"/>
            <a:ext cx="6759245" cy="3664014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D878249-7153-438A-A9C7-AD1A2B287F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1879" y="2474139"/>
            <a:ext cx="5165725" cy="1547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EEB0E4-4135-4F8D-A135-DB56D3E57CFC}"/>
              </a:ext>
            </a:extLst>
          </p:cNvPr>
          <p:cNvSpPr txBox="1"/>
          <p:nvPr userDrawn="1"/>
        </p:nvSpPr>
        <p:spPr>
          <a:xfrm>
            <a:off x="391024" y="6383137"/>
            <a:ext cx="198521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808080"/>
                </a:solidFill>
                <a:latin typeface="+mj-lt"/>
              </a:rPr>
              <a:t>©2021 CLAREMONT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BF7A691A-9E3E-48FE-8196-8EA958917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5576" y="63266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fld id="{A089E8E3-1838-42EC-AA24-4A8FAC8254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 descr="Logo&#10;&#10;Description automatically generated with low confidence">
            <a:extLst>
              <a:ext uri="{FF2B5EF4-FFF2-40B4-BE49-F238E27FC236}">
                <a16:creationId xmlns:a16="http://schemas.microsoft.com/office/drawing/2014/main" id="{6CAD71BB-5016-48FB-A14E-028011EBB20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05" y="6306340"/>
            <a:ext cx="2056765" cy="4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91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26BA9F7-D97F-4EF3-B5F6-FBA441F886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948"/>
          <a:stretch/>
        </p:blipFill>
        <p:spPr>
          <a:xfrm>
            <a:off x="6393485" y="0"/>
            <a:ext cx="2750515" cy="618675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C3E6B8-A009-45C4-839D-4E5A17660666}"/>
              </a:ext>
            </a:extLst>
          </p:cNvPr>
          <p:cNvCxnSpPr/>
          <p:nvPr userDrawn="1"/>
        </p:nvCxnSpPr>
        <p:spPr>
          <a:xfrm>
            <a:off x="0" y="6196543"/>
            <a:ext cx="9144000" cy="0"/>
          </a:xfrm>
          <a:prstGeom prst="line">
            <a:avLst/>
          </a:prstGeom>
          <a:ln w="38100">
            <a:solidFill>
              <a:srgbClr val="87B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4FF0A9-3656-4047-AB85-E7A4B89AE2AB}"/>
              </a:ext>
            </a:extLst>
          </p:cNvPr>
          <p:cNvSpPr/>
          <p:nvPr/>
        </p:nvSpPr>
        <p:spPr>
          <a:xfrm>
            <a:off x="-1" y="1400718"/>
            <a:ext cx="6978701" cy="4056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D0754-6A44-4FDC-BC76-F530DC7CC3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7878" y="2474139"/>
            <a:ext cx="3883892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1B6BE3-4089-4256-A765-9B495808D6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571"/>
          <a:stretch/>
        </p:blipFill>
        <p:spPr>
          <a:xfrm>
            <a:off x="0" y="1596992"/>
            <a:ext cx="6759245" cy="3664014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58A5D9D-ABFF-4BF6-A478-C897C1305E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1879" y="2474139"/>
            <a:ext cx="5165725" cy="1547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563D99-AC53-4278-B877-A4CE12F47D3B}"/>
              </a:ext>
            </a:extLst>
          </p:cNvPr>
          <p:cNvSpPr txBox="1"/>
          <p:nvPr userDrawn="1"/>
        </p:nvSpPr>
        <p:spPr>
          <a:xfrm>
            <a:off x="391024" y="6383137"/>
            <a:ext cx="198521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808080"/>
                </a:solidFill>
                <a:latin typeface="+mj-lt"/>
              </a:rPr>
              <a:t>©2021 CLAREMONT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A91CDD9E-7A94-4F06-8699-E9FCAB9CC8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5576" y="63266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fld id="{A089E8E3-1838-42EC-AA24-4A8FAC8254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Logo&#10;&#10;Description automatically generated with low confidence">
            <a:extLst>
              <a:ext uri="{FF2B5EF4-FFF2-40B4-BE49-F238E27FC236}">
                <a16:creationId xmlns:a16="http://schemas.microsoft.com/office/drawing/2014/main" id="{B4152DAB-708A-4646-B5EA-5593BE16A6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05" y="6306340"/>
            <a:ext cx="2056765" cy="4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00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ver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B99C09B-E00C-4A9E-8C56-3B2FDA6B5B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523"/>
          <a:stretch/>
        </p:blipFill>
        <p:spPr>
          <a:xfrm>
            <a:off x="6386170" y="0"/>
            <a:ext cx="2757830" cy="621854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C3E6B8-A009-45C4-839D-4E5A17660666}"/>
              </a:ext>
            </a:extLst>
          </p:cNvPr>
          <p:cNvCxnSpPr/>
          <p:nvPr userDrawn="1"/>
        </p:nvCxnSpPr>
        <p:spPr>
          <a:xfrm>
            <a:off x="0" y="6196543"/>
            <a:ext cx="9144000" cy="0"/>
          </a:xfrm>
          <a:prstGeom prst="line">
            <a:avLst/>
          </a:prstGeom>
          <a:ln w="38100">
            <a:solidFill>
              <a:srgbClr val="87B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4FF0A9-3656-4047-AB85-E7A4B89AE2AB}"/>
              </a:ext>
            </a:extLst>
          </p:cNvPr>
          <p:cNvSpPr/>
          <p:nvPr/>
        </p:nvSpPr>
        <p:spPr>
          <a:xfrm>
            <a:off x="-1" y="1400718"/>
            <a:ext cx="6978701" cy="4056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D0754-6A44-4FDC-BC76-F530DC7CC3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7878" y="2474139"/>
            <a:ext cx="3883892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1B6BE3-4089-4256-A765-9B495808D6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571"/>
          <a:stretch/>
        </p:blipFill>
        <p:spPr>
          <a:xfrm>
            <a:off x="0" y="1596992"/>
            <a:ext cx="6759245" cy="3664014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58A5D9D-ABFF-4BF6-A478-C897C1305E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1879" y="2474139"/>
            <a:ext cx="5165725" cy="1547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AC3987-C46F-4C82-9BAC-C8E5A97CDFFC}"/>
              </a:ext>
            </a:extLst>
          </p:cNvPr>
          <p:cNvSpPr txBox="1"/>
          <p:nvPr userDrawn="1"/>
        </p:nvSpPr>
        <p:spPr>
          <a:xfrm>
            <a:off x="391024" y="6383137"/>
            <a:ext cx="198521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808080"/>
                </a:solidFill>
                <a:latin typeface="+mj-lt"/>
              </a:rPr>
              <a:t>©2021 CLAREMONT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201DC54A-218B-4C9E-8EFF-A831DE62E9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5576" y="63266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fld id="{A089E8E3-1838-42EC-AA24-4A8FAC8254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Logo&#10;&#10;Description automatically generated with low confidence">
            <a:extLst>
              <a:ext uri="{FF2B5EF4-FFF2-40B4-BE49-F238E27FC236}">
                <a16:creationId xmlns:a16="http://schemas.microsoft.com/office/drawing/2014/main" id="{B1F99DEA-AEA4-447B-9BBE-C9BB3F37DD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05" y="6306340"/>
            <a:ext cx="2056765" cy="4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68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ver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04B163B-EE66-4485-857D-04A6A7B36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598"/>
          <a:stretch/>
        </p:blipFill>
        <p:spPr>
          <a:xfrm>
            <a:off x="6393485" y="1"/>
            <a:ext cx="2750516" cy="621598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C3E6B8-A009-45C4-839D-4E5A17660666}"/>
              </a:ext>
            </a:extLst>
          </p:cNvPr>
          <p:cNvCxnSpPr/>
          <p:nvPr userDrawn="1"/>
        </p:nvCxnSpPr>
        <p:spPr>
          <a:xfrm>
            <a:off x="0" y="6196543"/>
            <a:ext cx="9144000" cy="0"/>
          </a:xfrm>
          <a:prstGeom prst="line">
            <a:avLst/>
          </a:prstGeom>
          <a:ln w="38100">
            <a:solidFill>
              <a:srgbClr val="87B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4FF0A9-3656-4047-AB85-E7A4B89AE2AB}"/>
              </a:ext>
            </a:extLst>
          </p:cNvPr>
          <p:cNvSpPr/>
          <p:nvPr/>
        </p:nvSpPr>
        <p:spPr>
          <a:xfrm>
            <a:off x="-1" y="1400718"/>
            <a:ext cx="6978701" cy="4056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D0754-6A44-4FDC-BC76-F530DC7CC3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7878" y="2474139"/>
            <a:ext cx="3883892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1B6BE3-4089-4256-A765-9B495808D6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571"/>
          <a:stretch/>
        </p:blipFill>
        <p:spPr>
          <a:xfrm>
            <a:off x="0" y="1596992"/>
            <a:ext cx="6759245" cy="3664014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58A5D9D-ABFF-4BF6-A478-C897C1305E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1879" y="2474139"/>
            <a:ext cx="5165725" cy="1547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7685BD-2815-40E0-B98F-E5BEC630E950}"/>
              </a:ext>
            </a:extLst>
          </p:cNvPr>
          <p:cNvSpPr txBox="1"/>
          <p:nvPr userDrawn="1"/>
        </p:nvSpPr>
        <p:spPr>
          <a:xfrm>
            <a:off x="391024" y="6383137"/>
            <a:ext cx="198521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808080"/>
                </a:solidFill>
                <a:latin typeface="+mj-lt"/>
              </a:rPr>
              <a:t>©2021 CLAREMONT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3E6E992B-E353-4A1A-85AE-2141DA02C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5576" y="63266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fld id="{A089E8E3-1838-42EC-AA24-4A8FAC8254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Logo&#10;&#10;Description automatically generated with low confidence">
            <a:extLst>
              <a:ext uri="{FF2B5EF4-FFF2-40B4-BE49-F238E27FC236}">
                <a16:creationId xmlns:a16="http://schemas.microsoft.com/office/drawing/2014/main" id="{BD8DB412-EC72-4E02-9843-58F191622B9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05" y="6306340"/>
            <a:ext cx="2056765" cy="4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31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26BA9F7-D97F-4EF3-B5F6-FBA441F886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682"/>
          <a:stretch/>
        </p:blipFill>
        <p:spPr>
          <a:xfrm>
            <a:off x="6400800" y="1"/>
            <a:ext cx="2743200" cy="618675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C3E6B8-A009-45C4-839D-4E5A17660666}"/>
              </a:ext>
            </a:extLst>
          </p:cNvPr>
          <p:cNvCxnSpPr/>
          <p:nvPr userDrawn="1"/>
        </p:nvCxnSpPr>
        <p:spPr>
          <a:xfrm>
            <a:off x="0" y="6196543"/>
            <a:ext cx="9144000" cy="0"/>
          </a:xfrm>
          <a:prstGeom prst="line">
            <a:avLst/>
          </a:prstGeom>
          <a:ln w="38100">
            <a:solidFill>
              <a:srgbClr val="87B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4FF0A9-3656-4047-AB85-E7A4B89AE2AB}"/>
              </a:ext>
            </a:extLst>
          </p:cNvPr>
          <p:cNvSpPr/>
          <p:nvPr/>
        </p:nvSpPr>
        <p:spPr>
          <a:xfrm>
            <a:off x="0" y="1400718"/>
            <a:ext cx="5263516" cy="4056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D0754-6A44-4FDC-BC76-F530DC7CC3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7878" y="2474139"/>
            <a:ext cx="3883892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E3748EA-3B9C-49B5-BA12-B86CF0989E42}"/>
              </a:ext>
            </a:extLst>
          </p:cNvPr>
          <p:cNvSpPr/>
          <p:nvPr userDrawn="1"/>
        </p:nvSpPr>
        <p:spPr>
          <a:xfrm>
            <a:off x="-1" y="1400718"/>
            <a:ext cx="6978701" cy="4056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z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71E23F-81F8-4E80-BEDF-1F0C301207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894"/>
          <a:stretch/>
        </p:blipFill>
        <p:spPr>
          <a:xfrm>
            <a:off x="543" y="1590563"/>
            <a:ext cx="6809907" cy="3664014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A62AB8B-F79E-42F1-8CEA-527979376E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1879" y="2474139"/>
            <a:ext cx="5165725" cy="1547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7323F3-B4DA-4A67-89A2-779398C4DAD6}"/>
              </a:ext>
            </a:extLst>
          </p:cNvPr>
          <p:cNvSpPr txBox="1"/>
          <p:nvPr userDrawn="1"/>
        </p:nvSpPr>
        <p:spPr>
          <a:xfrm>
            <a:off x="391024" y="6383137"/>
            <a:ext cx="198521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808080"/>
                </a:solidFill>
                <a:latin typeface="+mj-lt"/>
              </a:rPr>
              <a:t>©2021 CLAREMONT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86A3FFF7-C7B4-4923-99BD-BD890F756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5576" y="63266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fld id="{A089E8E3-1838-42EC-AA24-4A8FAC8254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Logo&#10;&#10;Description automatically generated with low confidence">
            <a:extLst>
              <a:ext uri="{FF2B5EF4-FFF2-40B4-BE49-F238E27FC236}">
                <a16:creationId xmlns:a16="http://schemas.microsoft.com/office/drawing/2014/main" id="{CE80EBED-8446-4E7B-9095-C131010AE7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05" y="6306340"/>
            <a:ext cx="2056765" cy="4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7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26BA9F7-D97F-4EF3-B5F6-FBA441F886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948"/>
          <a:stretch/>
        </p:blipFill>
        <p:spPr>
          <a:xfrm>
            <a:off x="6400801" y="0"/>
            <a:ext cx="2743200" cy="618675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C3E6B8-A009-45C4-839D-4E5A17660666}"/>
              </a:ext>
            </a:extLst>
          </p:cNvPr>
          <p:cNvCxnSpPr/>
          <p:nvPr userDrawn="1"/>
        </p:nvCxnSpPr>
        <p:spPr>
          <a:xfrm>
            <a:off x="0" y="6196543"/>
            <a:ext cx="9144000" cy="0"/>
          </a:xfrm>
          <a:prstGeom prst="line">
            <a:avLst/>
          </a:prstGeom>
          <a:ln w="38100">
            <a:solidFill>
              <a:srgbClr val="87B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4FF0A9-3656-4047-AB85-E7A4B89AE2AB}"/>
              </a:ext>
            </a:extLst>
          </p:cNvPr>
          <p:cNvSpPr/>
          <p:nvPr/>
        </p:nvSpPr>
        <p:spPr>
          <a:xfrm>
            <a:off x="-1" y="1400718"/>
            <a:ext cx="6978701" cy="4056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D0754-6A44-4FDC-BC76-F530DC7CC3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7878" y="2474139"/>
            <a:ext cx="3883892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03FBE6-1AF5-47A1-9BA1-26DB9AC3CE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894"/>
          <a:stretch/>
        </p:blipFill>
        <p:spPr>
          <a:xfrm>
            <a:off x="543" y="1590563"/>
            <a:ext cx="6809907" cy="3664014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69E5CB3-8ABF-4B38-B26B-C83E8EA0B5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1879" y="2474139"/>
            <a:ext cx="5165725" cy="1547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5D3346-EDC7-4769-B0D3-8E4BDFE55126}"/>
              </a:ext>
            </a:extLst>
          </p:cNvPr>
          <p:cNvSpPr txBox="1"/>
          <p:nvPr userDrawn="1"/>
        </p:nvSpPr>
        <p:spPr>
          <a:xfrm>
            <a:off x="391024" y="6383137"/>
            <a:ext cx="198521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808080"/>
                </a:solidFill>
                <a:latin typeface="+mj-lt"/>
              </a:rPr>
              <a:t>©2021 CLAREMONT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AB273825-3847-4099-90E3-92717E1F62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5576" y="63266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fld id="{A089E8E3-1838-42EC-AA24-4A8FAC8254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Logo&#10;&#10;Description automatically generated with low confidence">
            <a:extLst>
              <a:ext uri="{FF2B5EF4-FFF2-40B4-BE49-F238E27FC236}">
                <a16:creationId xmlns:a16="http://schemas.microsoft.com/office/drawing/2014/main" id="{072B0358-9893-404C-A62C-56CE88906E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05" y="6306340"/>
            <a:ext cx="2056765" cy="4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52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2991E60-7ACC-409A-87A9-F3C7C91AE9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523"/>
          <a:stretch/>
        </p:blipFill>
        <p:spPr>
          <a:xfrm>
            <a:off x="6247181" y="0"/>
            <a:ext cx="2896819" cy="621854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C3E6B8-A009-45C4-839D-4E5A17660666}"/>
              </a:ext>
            </a:extLst>
          </p:cNvPr>
          <p:cNvCxnSpPr/>
          <p:nvPr userDrawn="1"/>
        </p:nvCxnSpPr>
        <p:spPr>
          <a:xfrm>
            <a:off x="0" y="6196543"/>
            <a:ext cx="9144000" cy="0"/>
          </a:xfrm>
          <a:prstGeom prst="line">
            <a:avLst/>
          </a:prstGeom>
          <a:ln w="38100">
            <a:solidFill>
              <a:srgbClr val="87B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4FF0A9-3656-4047-AB85-E7A4B89AE2AB}"/>
              </a:ext>
            </a:extLst>
          </p:cNvPr>
          <p:cNvSpPr/>
          <p:nvPr/>
        </p:nvSpPr>
        <p:spPr>
          <a:xfrm>
            <a:off x="-1" y="1400718"/>
            <a:ext cx="6978701" cy="4056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D0754-6A44-4FDC-BC76-F530DC7CC3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7878" y="2474139"/>
            <a:ext cx="3883892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03FBE6-1AF5-47A1-9BA1-26DB9AC3CE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894"/>
          <a:stretch/>
        </p:blipFill>
        <p:spPr>
          <a:xfrm>
            <a:off x="543" y="1590563"/>
            <a:ext cx="6809907" cy="3664014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69E5CB3-8ABF-4B38-B26B-C83E8EA0B5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1879" y="2474139"/>
            <a:ext cx="5165725" cy="1547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ED93C4-BD6A-4046-BFD6-378ED50D5C57}"/>
              </a:ext>
            </a:extLst>
          </p:cNvPr>
          <p:cNvSpPr txBox="1"/>
          <p:nvPr userDrawn="1"/>
        </p:nvSpPr>
        <p:spPr>
          <a:xfrm>
            <a:off x="391024" y="6383137"/>
            <a:ext cx="198521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808080"/>
                </a:solidFill>
                <a:latin typeface="+mj-lt"/>
              </a:rPr>
              <a:t>©2021 CLAREMONT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B290B85D-B6D5-4534-B6FF-F3C3E3916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5576" y="63266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fld id="{A089E8E3-1838-42EC-AA24-4A8FAC8254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Logo&#10;&#10;Description automatically generated with low confidence">
            <a:extLst>
              <a:ext uri="{FF2B5EF4-FFF2-40B4-BE49-F238E27FC236}">
                <a16:creationId xmlns:a16="http://schemas.microsoft.com/office/drawing/2014/main" id="{83CE7D7F-D5B9-47DD-8A36-B329DC10F8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05" y="6306340"/>
            <a:ext cx="2056765" cy="4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29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ver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156B29A-8EF3-477E-AB6C-D795A37A3F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598"/>
          <a:stretch/>
        </p:blipFill>
        <p:spPr>
          <a:xfrm>
            <a:off x="6393485" y="1"/>
            <a:ext cx="2750516" cy="621598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C3E6B8-A009-45C4-839D-4E5A17660666}"/>
              </a:ext>
            </a:extLst>
          </p:cNvPr>
          <p:cNvCxnSpPr/>
          <p:nvPr userDrawn="1"/>
        </p:nvCxnSpPr>
        <p:spPr>
          <a:xfrm>
            <a:off x="0" y="6196543"/>
            <a:ext cx="9144000" cy="0"/>
          </a:xfrm>
          <a:prstGeom prst="line">
            <a:avLst/>
          </a:prstGeom>
          <a:ln w="38100">
            <a:solidFill>
              <a:srgbClr val="87B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4FF0A9-3656-4047-AB85-E7A4B89AE2AB}"/>
              </a:ext>
            </a:extLst>
          </p:cNvPr>
          <p:cNvSpPr/>
          <p:nvPr/>
        </p:nvSpPr>
        <p:spPr>
          <a:xfrm>
            <a:off x="-1" y="1400718"/>
            <a:ext cx="6978701" cy="4056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D0754-6A44-4FDC-BC76-F530DC7CC3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7878" y="2474139"/>
            <a:ext cx="3883892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03FBE6-1AF5-47A1-9BA1-26DB9AC3CE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894"/>
          <a:stretch/>
        </p:blipFill>
        <p:spPr>
          <a:xfrm>
            <a:off x="543" y="1590563"/>
            <a:ext cx="6809907" cy="3664014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69E5CB3-8ABF-4B38-B26B-C83E8EA0B5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1879" y="2474139"/>
            <a:ext cx="5165725" cy="1547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B746FB-012C-4789-A493-6730B00A6C39}"/>
              </a:ext>
            </a:extLst>
          </p:cNvPr>
          <p:cNvSpPr txBox="1"/>
          <p:nvPr userDrawn="1"/>
        </p:nvSpPr>
        <p:spPr>
          <a:xfrm>
            <a:off x="391024" y="6383137"/>
            <a:ext cx="198521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808080"/>
                </a:solidFill>
                <a:latin typeface="+mj-lt"/>
              </a:rPr>
              <a:t>©2021 CLAREMONT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9ED2637-D8CB-4138-BF8B-A057DF0B5C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5576" y="63266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fld id="{A089E8E3-1838-42EC-AA24-4A8FAC8254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Logo&#10;&#10;Description automatically generated with low confidence">
            <a:extLst>
              <a:ext uri="{FF2B5EF4-FFF2-40B4-BE49-F238E27FC236}">
                <a16:creationId xmlns:a16="http://schemas.microsoft.com/office/drawing/2014/main" id="{06027A77-8799-4103-96F8-FFE27F796D5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05" y="6306340"/>
            <a:ext cx="2056765" cy="4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44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 White 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B65FE2-F8C3-4869-9745-9880A51270FA}"/>
              </a:ext>
            </a:extLst>
          </p:cNvPr>
          <p:cNvCxnSpPr/>
          <p:nvPr/>
        </p:nvCxnSpPr>
        <p:spPr>
          <a:xfrm>
            <a:off x="0" y="6196543"/>
            <a:ext cx="9144000" cy="0"/>
          </a:xfrm>
          <a:prstGeom prst="line">
            <a:avLst/>
          </a:prstGeom>
          <a:ln w="38100">
            <a:solidFill>
              <a:srgbClr val="87B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B1769AEB-5250-4082-B3B2-7DDDF8B3F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05" y="320678"/>
            <a:ext cx="8217568" cy="83435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1A9CBD9-EE9B-4B7B-9A5A-9DF26E849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205" y="1609057"/>
            <a:ext cx="8217568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1B0E332-403C-4526-AC1A-41266A4D6C0E}"/>
              </a:ext>
            </a:extLst>
          </p:cNvPr>
          <p:cNvCxnSpPr/>
          <p:nvPr/>
        </p:nvCxnSpPr>
        <p:spPr>
          <a:xfrm>
            <a:off x="0" y="6196543"/>
            <a:ext cx="9144000" cy="0"/>
          </a:xfrm>
          <a:prstGeom prst="line">
            <a:avLst/>
          </a:prstGeom>
          <a:ln w="38100">
            <a:solidFill>
              <a:srgbClr val="87B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0999AB9-DCF1-4D2F-BD89-7CCBEF804657}"/>
              </a:ext>
            </a:extLst>
          </p:cNvPr>
          <p:cNvSpPr txBox="1"/>
          <p:nvPr userDrawn="1"/>
        </p:nvSpPr>
        <p:spPr>
          <a:xfrm>
            <a:off x="391024" y="6383137"/>
            <a:ext cx="198521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808080"/>
                </a:solidFill>
                <a:latin typeface="+mj-lt"/>
              </a:rPr>
              <a:t>©2021 CLAREMONT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41F01A9-FEF9-4184-BA05-6D19F0A00F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5576" y="63266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fld id="{A089E8E3-1838-42EC-AA24-4A8FAC8254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Logo&#10;&#10;Description automatically generated with low confidence">
            <a:extLst>
              <a:ext uri="{FF2B5EF4-FFF2-40B4-BE49-F238E27FC236}">
                <a16:creationId xmlns:a16="http://schemas.microsoft.com/office/drawing/2014/main" id="{EF850FEC-0D6F-442B-97AD-92FFDF6DD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05" y="6306340"/>
            <a:ext cx="2056765" cy="4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75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 userDrawn="1"/>
        </p:nvSpPr>
        <p:spPr bwMode="auto">
          <a:xfrm>
            <a:off x="4419600" y="1066800"/>
            <a:ext cx="44958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sz="1200" b="1" i="1" dirty="0">
                <a:latin typeface="Franklin Gothic Book" pitchFamily="34" charset="0"/>
              </a:rPr>
              <a:t>Responding to the human factor in the world of work.</a:t>
            </a:r>
          </a:p>
        </p:txBody>
      </p:sp>
      <p:graphicFrame>
        <p:nvGraphicFramePr>
          <p:cNvPr id="5" name="Object 17"/>
          <p:cNvGraphicFramePr>
            <a:graphicFrameLocks noChangeAspect="1"/>
          </p:cNvGraphicFramePr>
          <p:nvPr userDrawn="1"/>
        </p:nvGraphicFramePr>
        <p:xfrm>
          <a:off x="990600" y="6146800"/>
          <a:ext cx="11430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038370" imgH="704948" progId="Paint.Picture">
                  <p:embed/>
                </p:oleObj>
              </mc:Choice>
              <mc:Fallback>
                <p:oleObj name="Bitmap Image" r:id="rId2" imgW="1038370" imgH="704948" progId="Paint.Picture">
                  <p:embed/>
                  <p:pic>
                    <p:nvPicPr>
                      <p:cNvPr id="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146800"/>
                        <a:ext cx="11430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8"/>
          <p:cNvGraphicFramePr>
            <a:graphicFrameLocks noChangeAspect="1"/>
          </p:cNvGraphicFramePr>
          <p:nvPr userDrawn="1"/>
        </p:nvGraphicFramePr>
        <p:xfrm>
          <a:off x="3657600" y="6143625"/>
          <a:ext cx="14954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1495634" imgH="714286" progId="Paint.Picture">
                  <p:embed/>
                </p:oleObj>
              </mc:Choice>
              <mc:Fallback>
                <p:oleObj name="Bitmap Image" r:id="rId4" imgW="1495634" imgH="714286" progId="Paint.Picture">
                  <p:embed/>
                  <p:pic>
                    <p:nvPicPr>
                      <p:cNvPr id="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6143625"/>
                        <a:ext cx="149542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9"/>
          <p:cNvGraphicFramePr>
            <a:graphicFrameLocks noChangeAspect="1"/>
          </p:cNvGraphicFramePr>
          <p:nvPr userDrawn="1"/>
        </p:nvGraphicFramePr>
        <p:xfrm>
          <a:off x="2133600" y="6143625"/>
          <a:ext cx="1524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1523810" imgH="714286" progId="Paint.Picture">
                  <p:embed/>
                </p:oleObj>
              </mc:Choice>
              <mc:Fallback>
                <p:oleObj name="Bitmap Image" r:id="rId6" imgW="1523810" imgH="714286" progId="Paint.Picture">
                  <p:embed/>
                  <p:pic>
                    <p:nvPicPr>
                      <p:cNvPr id="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6143625"/>
                        <a:ext cx="15240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0"/>
          <p:cNvGraphicFramePr>
            <a:graphicFrameLocks noChangeAspect="1"/>
          </p:cNvGraphicFramePr>
          <p:nvPr userDrawn="1"/>
        </p:nvGraphicFramePr>
        <p:xfrm>
          <a:off x="5105400" y="6143625"/>
          <a:ext cx="15335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8" imgW="1533739" imgH="714286" progId="Paint.Picture">
                  <p:embed/>
                </p:oleObj>
              </mc:Choice>
              <mc:Fallback>
                <p:oleObj name="Bitmap Image" r:id="rId8" imgW="1533739" imgH="714286" progId="Paint.Picture">
                  <p:embed/>
                  <p:pic>
                    <p:nvPicPr>
                      <p:cNvPr id="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6143625"/>
                        <a:ext cx="153352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3"/>
          <p:cNvSpPr>
            <a:spLocks noChangeArrowheads="1"/>
          </p:cNvSpPr>
          <p:nvPr userDrawn="1"/>
        </p:nvSpPr>
        <p:spPr bwMode="auto">
          <a:xfrm>
            <a:off x="8077200" y="6400800"/>
            <a:ext cx="1066800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" name="Object 21"/>
          <p:cNvGraphicFramePr>
            <a:graphicFrameLocks noChangeAspect="1"/>
          </p:cNvGraphicFramePr>
          <p:nvPr userDrawn="1"/>
        </p:nvGraphicFramePr>
        <p:xfrm>
          <a:off x="6629400" y="6143625"/>
          <a:ext cx="1524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0" imgW="1523810" imgH="714286" progId="Paint.Picture">
                  <p:embed/>
                </p:oleObj>
              </mc:Choice>
              <mc:Fallback>
                <p:oleObj name="Bitmap Image" r:id="rId10" imgW="1523810" imgH="714286" progId="Paint.Picture">
                  <p:embed/>
                  <p:pic>
                    <p:nvPicPr>
                      <p:cNvPr id="1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6143625"/>
                        <a:ext cx="15240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6"/>
          <p:cNvGraphicFramePr>
            <a:graphicFrameLocks noChangeAspect="1"/>
          </p:cNvGraphicFramePr>
          <p:nvPr userDrawn="1"/>
        </p:nvGraphicFramePr>
        <p:xfrm>
          <a:off x="0" y="6143625"/>
          <a:ext cx="10382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2" imgW="1038370" imgH="714286" progId="Paint.Picture">
                  <p:embed/>
                </p:oleObj>
              </mc:Choice>
              <mc:Fallback>
                <p:oleObj name="Bitmap Image" r:id="rId12" imgW="1038370" imgH="714286" progId="Paint.Picture">
                  <p:embed/>
                  <p:pic>
                    <p:nvPicPr>
                      <p:cNvPr id="11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43625"/>
                        <a:ext cx="103822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ine 26"/>
          <p:cNvSpPr>
            <a:spLocks noChangeShapeType="1"/>
          </p:cNvSpPr>
          <p:nvPr userDrawn="1"/>
        </p:nvSpPr>
        <p:spPr bwMode="auto">
          <a:xfrm flipH="1">
            <a:off x="0" y="1066800"/>
            <a:ext cx="9144000" cy="0"/>
          </a:xfrm>
          <a:prstGeom prst="line">
            <a:avLst/>
          </a:prstGeom>
          <a:noFill/>
          <a:ln w="22225">
            <a:solidFill>
              <a:srgbClr val="5757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" name="Picture 33" descr="C:\Documents and Settings\sbest\Desktop\Proposal Images\Counseling.gif"/>
          <p:cNvPicPr>
            <a:picLocks noChangeAspect="1" noChangeArrowheads="1"/>
          </p:cNvPicPr>
          <p:nvPr userDrawn="1"/>
        </p:nvPicPr>
        <p:blipFill>
          <a:blip r:embed="rId14">
            <a:lum bright="-18000" contrast="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46800"/>
            <a:ext cx="10668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34"/>
          <p:cNvSpPr txBox="1">
            <a:spLocks noChangeArrowheads="1"/>
          </p:cNvSpPr>
          <p:nvPr userDrawn="1"/>
        </p:nvSpPr>
        <p:spPr bwMode="auto">
          <a:xfrm>
            <a:off x="762000" y="2286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15" name="Picture 35" descr="Y:\Claremont Logos\logo_plain\logo_cmyk.TIF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5250"/>
            <a:ext cx="62484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0"/>
            <a:ext cx="92392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5549800" y="7620000"/>
            <a:ext cx="311150" cy="746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1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lcome and Introduc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53CBCF1-6466-4424-8E05-9F7B04D2774D}"/>
              </a:ext>
            </a:extLst>
          </p:cNvPr>
          <p:cNvSpPr txBox="1"/>
          <p:nvPr/>
        </p:nvSpPr>
        <p:spPr>
          <a:xfrm>
            <a:off x="391024" y="6383137"/>
            <a:ext cx="198521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808080"/>
                </a:solidFill>
                <a:latin typeface="+mj-lt"/>
              </a:rPr>
              <a:t>©2021 CLAREMONT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B65FE2-F8C3-4869-9745-9880A51270FA}"/>
              </a:ext>
            </a:extLst>
          </p:cNvPr>
          <p:cNvCxnSpPr/>
          <p:nvPr/>
        </p:nvCxnSpPr>
        <p:spPr>
          <a:xfrm>
            <a:off x="0" y="6196543"/>
            <a:ext cx="9144000" cy="0"/>
          </a:xfrm>
          <a:prstGeom prst="line">
            <a:avLst/>
          </a:prstGeom>
          <a:ln w="38100">
            <a:solidFill>
              <a:srgbClr val="0943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6128C1A-1FFB-4B48-805A-B24F5903078C}"/>
              </a:ext>
            </a:extLst>
          </p:cNvPr>
          <p:cNvSpPr/>
          <p:nvPr/>
        </p:nvSpPr>
        <p:spPr>
          <a:xfrm>
            <a:off x="0" y="-1"/>
            <a:ext cx="9144000" cy="2531387"/>
          </a:xfrm>
          <a:prstGeom prst="rect">
            <a:avLst/>
          </a:prstGeom>
          <a:solidFill>
            <a:srgbClr val="87B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CCDE2B3-D895-428F-8317-A2393501C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04" y="897607"/>
            <a:ext cx="8217568" cy="83435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8EEBE8F-6D1C-454E-BFF6-CB71667AD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216" y="2865726"/>
            <a:ext cx="8217568" cy="253139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42C3E3ED-AB85-4449-A673-2AA3DAB37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5576" y="63266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fld id="{A089E8E3-1838-42EC-AA24-4A8FAC8254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Logo&#10;&#10;Description automatically generated with low confidence">
            <a:extLst>
              <a:ext uri="{FF2B5EF4-FFF2-40B4-BE49-F238E27FC236}">
                <a16:creationId xmlns:a16="http://schemas.microsoft.com/office/drawing/2014/main" id="{5CCC4F0B-4162-4978-B2DC-3C0389FAFB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05" y="6306340"/>
            <a:ext cx="2056765" cy="4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70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2B425-D0D7-4487-ADC5-94737DE5F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3"/>
          <p:cNvSpPr txBox="1">
            <a:spLocks/>
          </p:cNvSpPr>
          <p:nvPr userDrawn="1"/>
        </p:nvSpPr>
        <p:spPr bwMode="auto">
          <a:xfrm>
            <a:off x="3657600" y="6400800"/>
            <a:ext cx="2209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sz="1400" b="0" dirty="0"/>
              <a:t>© Claremont EAP, 2020</a:t>
            </a:r>
          </a:p>
        </p:txBody>
      </p:sp>
    </p:spTree>
    <p:extLst>
      <p:ext uri="{BB962C8B-B14F-4D97-AF65-F5344CB8AC3E}">
        <p14:creationId xmlns:p14="http://schemas.microsoft.com/office/powerpoint/2010/main" val="4266564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8500" y="1941513"/>
            <a:ext cx="4029075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33763" y="634365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B3DE78B-057E-422F-B08B-559CB14BA2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97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508500" y="1941513"/>
            <a:ext cx="4029075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33763" y="634365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A466733-555F-4E32-B74B-0B17A9C0B8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10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Hea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B65FE2-F8C3-4869-9745-9880A51270FA}"/>
              </a:ext>
            </a:extLst>
          </p:cNvPr>
          <p:cNvCxnSpPr/>
          <p:nvPr/>
        </p:nvCxnSpPr>
        <p:spPr>
          <a:xfrm>
            <a:off x="0" y="6196543"/>
            <a:ext cx="9144000" cy="0"/>
          </a:xfrm>
          <a:prstGeom prst="line">
            <a:avLst/>
          </a:prstGeom>
          <a:ln w="38100">
            <a:solidFill>
              <a:srgbClr val="87B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6128C1A-1FFB-4B48-805A-B24F5903078C}"/>
              </a:ext>
            </a:extLst>
          </p:cNvPr>
          <p:cNvSpPr/>
          <p:nvPr/>
        </p:nvSpPr>
        <p:spPr>
          <a:xfrm>
            <a:off x="0" y="0"/>
            <a:ext cx="9144000" cy="1371598"/>
          </a:xfrm>
          <a:prstGeom prst="rect">
            <a:avLst/>
          </a:prstGeom>
          <a:solidFill>
            <a:srgbClr val="09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A1DCA6-1CDC-46F1-9D84-D15C3023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05" y="320678"/>
            <a:ext cx="8217568" cy="834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9788368-2927-4736-BC3A-A64185704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204" y="1853514"/>
            <a:ext cx="8217569" cy="375645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E0CFFF-7CC7-4B37-92B3-CE8F89990DE7}"/>
              </a:ext>
            </a:extLst>
          </p:cNvPr>
          <p:cNvSpPr txBox="1"/>
          <p:nvPr userDrawn="1"/>
        </p:nvSpPr>
        <p:spPr>
          <a:xfrm>
            <a:off x="391024" y="6383137"/>
            <a:ext cx="198521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808080"/>
                </a:solidFill>
                <a:latin typeface="+mj-lt"/>
              </a:rPr>
              <a:t>©2021 CLAREMONT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8BA9DAB-A6FA-4D0F-9F2D-74E3675C0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5576" y="63266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fld id="{A089E8E3-1838-42EC-AA24-4A8FAC8254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Logo&#10;&#10;Description automatically generated with low confidence">
            <a:extLst>
              <a:ext uri="{FF2B5EF4-FFF2-40B4-BE49-F238E27FC236}">
                <a16:creationId xmlns:a16="http://schemas.microsoft.com/office/drawing/2014/main" id="{6C12121D-D59B-4183-B265-4B533970CF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05" y="6306340"/>
            <a:ext cx="2056765" cy="4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72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Hea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B65FE2-F8C3-4869-9745-9880A51270FA}"/>
              </a:ext>
            </a:extLst>
          </p:cNvPr>
          <p:cNvCxnSpPr/>
          <p:nvPr/>
        </p:nvCxnSpPr>
        <p:spPr>
          <a:xfrm>
            <a:off x="0" y="6196543"/>
            <a:ext cx="9144000" cy="0"/>
          </a:xfrm>
          <a:prstGeom prst="line">
            <a:avLst/>
          </a:prstGeom>
          <a:ln w="38100">
            <a:solidFill>
              <a:srgbClr val="0943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6128C1A-1FFB-4B48-805A-B24F5903078C}"/>
              </a:ext>
            </a:extLst>
          </p:cNvPr>
          <p:cNvSpPr/>
          <p:nvPr/>
        </p:nvSpPr>
        <p:spPr>
          <a:xfrm>
            <a:off x="0" y="0"/>
            <a:ext cx="9144000" cy="1371598"/>
          </a:xfrm>
          <a:prstGeom prst="rect">
            <a:avLst/>
          </a:prstGeom>
          <a:solidFill>
            <a:srgbClr val="87B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CCDE2B3-D895-428F-8317-A2393501C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05" y="320678"/>
            <a:ext cx="8217568" cy="834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8EEBE8F-6D1C-454E-BFF6-CB71667AD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205" y="1609057"/>
            <a:ext cx="8217568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1570A7-AFDD-4341-B2EB-B5D1649D8513}"/>
              </a:ext>
            </a:extLst>
          </p:cNvPr>
          <p:cNvSpPr txBox="1"/>
          <p:nvPr userDrawn="1"/>
        </p:nvSpPr>
        <p:spPr>
          <a:xfrm>
            <a:off x="391024" y="6383137"/>
            <a:ext cx="198521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808080"/>
                </a:solidFill>
                <a:latin typeface="+mj-lt"/>
              </a:rPr>
              <a:t>©2021 CLAREMONT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1B257F8-A5B0-456F-BE9D-4A8BA460D8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5576" y="63266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fld id="{A089E8E3-1838-42EC-AA24-4A8FAC8254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Logo&#10;&#10;Description automatically generated with low confidence">
            <a:extLst>
              <a:ext uri="{FF2B5EF4-FFF2-40B4-BE49-F238E27FC236}">
                <a16:creationId xmlns:a16="http://schemas.microsoft.com/office/drawing/2014/main" id="{A6ADE757-CDBF-4ECC-ADE9-AFDF2D2A5F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05" y="6306340"/>
            <a:ext cx="2056765" cy="4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81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ight Blue Hea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128C1A-1FFB-4B48-805A-B24F5903078C}"/>
              </a:ext>
            </a:extLst>
          </p:cNvPr>
          <p:cNvSpPr/>
          <p:nvPr/>
        </p:nvSpPr>
        <p:spPr>
          <a:xfrm>
            <a:off x="0" y="0"/>
            <a:ext cx="9144000" cy="13715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254440-83C3-454B-9301-B8B219FBE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05" y="320678"/>
            <a:ext cx="8217568" cy="834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3FF6D0E-AD3A-4E77-9105-8F9309F35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205" y="1609057"/>
            <a:ext cx="8217568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A95B74-7CBD-4C53-ABD0-B969AE00F8F8}"/>
              </a:ext>
            </a:extLst>
          </p:cNvPr>
          <p:cNvSpPr txBox="1"/>
          <p:nvPr userDrawn="1"/>
        </p:nvSpPr>
        <p:spPr>
          <a:xfrm>
            <a:off x="391024" y="6383137"/>
            <a:ext cx="198521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808080"/>
                </a:solidFill>
                <a:latin typeface="+mj-lt"/>
              </a:rPr>
              <a:t>©2021 CLAREMONT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30EB063-9529-4DCE-AC87-99594B583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5576" y="63266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fld id="{A089E8E3-1838-42EC-AA24-4A8FAC8254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CB9BB1-C23A-4478-AF81-0E5771F8FB32}"/>
              </a:ext>
            </a:extLst>
          </p:cNvPr>
          <p:cNvCxnSpPr/>
          <p:nvPr userDrawn="1"/>
        </p:nvCxnSpPr>
        <p:spPr>
          <a:xfrm>
            <a:off x="0" y="6196543"/>
            <a:ext cx="9144000" cy="0"/>
          </a:xfrm>
          <a:prstGeom prst="line">
            <a:avLst/>
          </a:prstGeom>
          <a:ln w="38100">
            <a:solidFill>
              <a:srgbClr val="0943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35BBB0AA-69F1-4CCA-B949-3435857598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05" y="6306340"/>
            <a:ext cx="2056765" cy="4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23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26BA9F7-D97F-4EF3-B5F6-FBA441F886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682"/>
          <a:stretch/>
        </p:blipFill>
        <p:spPr>
          <a:xfrm>
            <a:off x="6408115" y="1"/>
            <a:ext cx="2735885" cy="618675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C3E6B8-A009-45C4-839D-4E5A17660666}"/>
              </a:ext>
            </a:extLst>
          </p:cNvPr>
          <p:cNvCxnSpPr/>
          <p:nvPr userDrawn="1"/>
        </p:nvCxnSpPr>
        <p:spPr>
          <a:xfrm>
            <a:off x="0" y="6196543"/>
            <a:ext cx="9144000" cy="0"/>
          </a:xfrm>
          <a:prstGeom prst="line">
            <a:avLst/>
          </a:prstGeom>
          <a:ln w="38100">
            <a:solidFill>
              <a:srgbClr val="87B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4FF0A9-3656-4047-AB85-E7A4B89AE2AB}"/>
              </a:ext>
            </a:extLst>
          </p:cNvPr>
          <p:cNvSpPr/>
          <p:nvPr/>
        </p:nvSpPr>
        <p:spPr>
          <a:xfrm>
            <a:off x="0" y="1400718"/>
            <a:ext cx="5263516" cy="4056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D0754-6A44-4FDC-BC76-F530DC7CC3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7878" y="2474139"/>
            <a:ext cx="3883892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E3748EA-3B9C-49B5-BA12-B86CF0989E42}"/>
              </a:ext>
            </a:extLst>
          </p:cNvPr>
          <p:cNvSpPr/>
          <p:nvPr userDrawn="1"/>
        </p:nvSpPr>
        <p:spPr>
          <a:xfrm>
            <a:off x="-1" y="1400718"/>
            <a:ext cx="6978701" cy="4056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z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59C1B55-45B9-438A-A195-00A67CDAE4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9752"/>
          <a:stretch/>
        </p:blipFill>
        <p:spPr>
          <a:xfrm>
            <a:off x="0" y="1560413"/>
            <a:ext cx="6825082" cy="373717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307A59-9124-49FA-8C0E-6FE663FF5A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1879" y="2474139"/>
            <a:ext cx="5165725" cy="1547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3DA812-FF21-4B89-8E50-86ACD60D9601}"/>
              </a:ext>
            </a:extLst>
          </p:cNvPr>
          <p:cNvSpPr txBox="1"/>
          <p:nvPr userDrawn="1"/>
        </p:nvSpPr>
        <p:spPr>
          <a:xfrm>
            <a:off x="391024" y="6383137"/>
            <a:ext cx="198521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808080"/>
                </a:solidFill>
                <a:latin typeface="+mj-lt"/>
              </a:rPr>
              <a:t>©2021 CLAREMONT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8DA8D5EF-3EF2-488F-9C3C-49E9EC7B7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5576" y="63266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fld id="{A089E8E3-1838-42EC-AA24-4A8FAC8254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 descr="Logo&#10;&#10;Description automatically generated with low confidence">
            <a:extLst>
              <a:ext uri="{FF2B5EF4-FFF2-40B4-BE49-F238E27FC236}">
                <a16:creationId xmlns:a16="http://schemas.microsoft.com/office/drawing/2014/main" id="{4D844724-BA3C-476E-B2A8-8530877325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05" y="6306340"/>
            <a:ext cx="2056765" cy="4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27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26BA9F7-D97F-4EF3-B5F6-FBA441F886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948"/>
          <a:stretch/>
        </p:blipFill>
        <p:spPr>
          <a:xfrm>
            <a:off x="6400801" y="0"/>
            <a:ext cx="2743200" cy="618675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C3E6B8-A009-45C4-839D-4E5A17660666}"/>
              </a:ext>
            </a:extLst>
          </p:cNvPr>
          <p:cNvCxnSpPr/>
          <p:nvPr userDrawn="1"/>
        </p:nvCxnSpPr>
        <p:spPr>
          <a:xfrm>
            <a:off x="0" y="6196543"/>
            <a:ext cx="9144000" cy="0"/>
          </a:xfrm>
          <a:prstGeom prst="line">
            <a:avLst/>
          </a:prstGeom>
          <a:ln w="38100">
            <a:solidFill>
              <a:srgbClr val="87B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4FF0A9-3656-4047-AB85-E7A4B89AE2AB}"/>
              </a:ext>
            </a:extLst>
          </p:cNvPr>
          <p:cNvSpPr/>
          <p:nvPr/>
        </p:nvSpPr>
        <p:spPr>
          <a:xfrm>
            <a:off x="-1" y="1400718"/>
            <a:ext cx="6978701" cy="4056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D0754-6A44-4FDC-BC76-F530DC7CC3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7878" y="2474139"/>
            <a:ext cx="3883892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402BAF-FBD6-4CDE-8B57-37699BA5DE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52"/>
          <a:stretch/>
        </p:blipFill>
        <p:spPr>
          <a:xfrm>
            <a:off x="0" y="1560413"/>
            <a:ext cx="6854342" cy="3737172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49171E8-3A75-47CF-A371-B772942617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1879" y="2474139"/>
            <a:ext cx="5165725" cy="1547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D19578-8409-4386-862B-07E94F0D332F}"/>
              </a:ext>
            </a:extLst>
          </p:cNvPr>
          <p:cNvSpPr txBox="1"/>
          <p:nvPr userDrawn="1"/>
        </p:nvSpPr>
        <p:spPr>
          <a:xfrm>
            <a:off x="391024" y="6383137"/>
            <a:ext cx="198521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808080"/>
                </a:solidFill>
                <a:latin typeface="+mj-lt"/>
              </a:rPr>
              <a:t>©2021 CLAREMONT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928DBD20-AC40-4E54-BA98-5C7B54E182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5576" y="63266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fld id="{A089E8E3-1838-42EC-AA24-4A8FAC8254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Logo&#10;&#10;Description automatically generated with low confidence">
            <a:extLst>
              <a:ext uri="{FF2B5EF4-FFF2-40B4-BE49-F238E27FC236}">
                <a16:creationId xmlns:a16="http://schemas.microsoft.com/office/drawing/2014/main" id="{02FC6CFB-3179-43A4-902F-A0219C403F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05" y="6306340"/>
            <a:ext cx="2056765" cy="4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62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6C610B1-B2A6-4903-A72D-1547881867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523"/>
          <a:stretch/>
        </p:blipFill>
        <p:spPr>
          <a:xfrm>
            <a:off x="6400800" y="0"/>
            <a:ext cx="2743200" cy="621854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C3E6B8-A009-45C4-839D-4E5A17660666}"/>
              </a:ext>
            </a:extLst>
          </p:cNvPr>
          <p:cNvCxnSpPr/>
          <p:nvPr userDrawn="1"/>
        </p:nvCxnSpPr>
        <p:spPr>
          <a:xfrm>
            <a:off x="0" y="6196543"/>
            <a:ext cx="9144000" cy="0"/>
          </a:xfrm>
          <a:prstGeom prst="line">
            <a:avLst/>
          </a:prstGeom>
          <a:ln w="38100">
            <a:solidFill>
              <a:srgbClr val="87B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4FF0A9-3656-4047-AB85-E7A4B89AE2AB}"/>
              </a:ext>
            </a:extLst>
          </p:cNvPr>
          <p:cNvSpPr/>
          <p:nvPr/>
        </p:nvSpPr>
        <p:spPr>
          <a:xfrm>
            <a:off x="-1" y="1400718"/>
            <a:ext cx="6978701" cy="4056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D0754-6A44-4FDC-BC76-F530DC7CC3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7878" y="2474139"/>
            <a:ext cx="3883892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402BAF-FBD6-4CDE-8B57-37699BA5DE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52"/>
          <a:stretch/>
        </p:blipFill>
        <p:spPr>
          <a:xfrm>
            <a:off x="0" y="1560413"/>
            <a:ext cx="6854342" cy="3737172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49171E8-3A75-47CF-A371-B772942617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1879" y="2474139"/>
            <a:ext cx="5165725" cy="1547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5DB91B-1D64-47C4-B193-6003070CAF3A}"/>
              </a:ext>
            </a:extLst>
          </p:cNvPr>
          <p:cNvSpPr txBox="1"/>
          <p:nvPr userDrawn="1"/>
        </p:nvSpPr>
        <p:spPr>
          <a:xfrm>
            <a:off x="391024" y="6383137"/>
            <a:ext cx="198521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808080"/>
                </a:solidFill>
                <a:latin typeface="+mj-lt"/>
              </a:rPr>
              <a:t>©2021 CLAREMONT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30E7408D-B28D-4D01-B510-E590A95A00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5576" y="63266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fld id="{A089E8E3-1838-42EC-AA24-4A8FAC8254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Logo&#10;&#10;Description automatically generated with low confidence">
            <a:extLst>
              <a:ext uri="{FF2B5EF4-FFF2-40B4-BE49-F238E27FC236}">
                <a16:creationId xmlns:a16="http://schemas.microsoft.com/office/drawing/2014/main" id="{72148D3E-1716-438E-A168-83D4803866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05" y="6306340"/>
            <a:ext cx="2056765" cy="4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4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ver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4679F01-45E6-45C1-A9C6-0E763C5425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598"/>
          <a:stretch/>
        </p:blipFill>
        <p:spPr>
          <a:xfrm>
            <a:off x="6393485" y="1"/>
            <a:ext cx="2750516" cy="621598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C3E6B8-A009-45C4-839D-4E5A17660666}"/>
              </a:ext>
            </a:extLst>
          </p:cNvPr>
          <p:cNvCxnSpPr/>
          <p:nvPr userDrawn="1"/>
        </p:nvCxnSpPr>
        <p:spPr>
          <a:xfrm>
            <a:off x="0" y="6196543"/>
            <a:ext cx="9144000" cy="0"/>
          </a:xfrm>
          <a:prstGeom prst="line">
            <a:avLst/>
          </a:prstGeom>
          <a:ln w="38100">
            <a:solidFill>
              <a:srgbClr val="87B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4FF0A9-3656-4047-AB85-E7A4B89AE2AB}"/>
              </a:ext>
            </a:extLst>
          </p:cNvPr>
          <p:cNvSpPr/>
          <p:nvPr/>
        </p:nvSpPr>
        <p:spPr>
          <a:xfrm>
            <a:off x="-1" y="1400718"/>
            <a:ext cx="6978701" cy="4056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D0754-6A44-4FDC-BC76-F530DC7CC3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7878" y="2474139"/>
            <a:ext cx="3883892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402BAF-FBD6-4CDE-8B57-37699BA5DE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52"/>
          <a:stretch/>
        </p:blipFill>
        <p:spPr>
          <a:xfrm>
            <a:off x="0" y="1560413"/>
            <a:ext cx="6854342" cy="3737172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49171E8-3A75-47CF-A371-B772942617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1879" y="2474139"/>
            <a:ext cx="5165725" cy="1547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2E4DE1-2C24-4167-A21C-382DF9FC152C}"/>
              </a:ext>
            </a:extLst>
          </p:cNvPr>
          <p:cNvSpPr txBox="1"/>
          <p:nvPr userDrawn="1"/>
        </p:nvSpPr>
        <p:spPr>
          <a:xfrm>
            <a:off x="391024" y="6383137"/>
            <a:ext cx="198521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808080"/>
                </a:solidFill>
                <a:latin typeface="+mj-lt"/>
              </a:rPr>
              <a:t>©2021 CLAREMONT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4C5F79FF-FC49-44ED-A12E-1D79FD6C7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5576" y="63266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fld id="{A089E8E3-1838-42EC-AA24-4A8FAC8254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Logo&#10;&#10;Description automatically generated with low confidence">
            <a:extLst>
              <a:ext uri="{FF2B5EF4-FFF2-40B4-BE49-F238E27FC236}">
                <a16:creationId xmlns:a16="http://schemas.microsoft.com/office/drawing/2014/main" id="{C40E6817-A76E-4330-AEC3-FAA0925FF0E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05" y="6306340"/>
            <a:ext cx="2056765" cy="4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26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6357" y="60327"/>
            <a:ext cx="82317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357" y="1825626"/>
            <a:ext cx="8231744" cy="3940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51318-E11A-42BF-8185-22C0D32C7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09410" y="6205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A089E8E3-1838-42EC-AA24-4A8FAC8254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3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92" r:id="rId7"/>
    <p:sldLayoutId id="2147483698" r:id="rId8"/>
    <p:sldLayoutId id="2147483701" r:id="rId9"/>
    <p:sldLayoutId id="2147483693" r:id="rId10"/>
    <p:sldLayoutId id="2147483694" r:id="rId11"/>
    <p:sldLayoutId id="2147483699" r:id="rId12"/>
    <p:sldLayoutId id="2147483702" r:id="rId13"/>
    <p:sldLayoutId id="2147483695" r:id="rId14"/>
    <p:sldLayoutId id="2147483696" r:id="rId15"/>
    <p:sldLayoutId id="2147483700" r:id="rId16"/>
    <p:sldLayoutId id="2147483703" r:id="rId17"/>
    <p:sldLayoutId id="2147483690" r:id="rId18"/>
    <p:sldLayoutId id="2147483704" r:id="rId19"/>
    <p:sldLayoutId id="2147483705" r:id="rId20"/>
    <p:sldLayoutId id="2147483706" r:id="rId21"/>
    <p:sldLayoutId id="2147483707" r:id="rId22"/>
  </p:sldLayoutIdLst>
  <p:hf hdr="0" ftr="0" dt="0"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086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172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257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343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sz="quarter" idx="10"/>
          </p:nvPr>
        </p:nvSpPr>
        <p:spPr>
          <a:xfrm>
            <a:off x="307111" y="3330078"/>
            <a:ext cx="5591884" cy="9144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2400" dirty="0"/>
              <a:t>Presented by</a:t>
            </a:r>
          </a:p>
          <a:p>
            <a:pPr algn="l" eaLnBrk="1" hangingPunct="1"/>
            <a:r>
              <a:rPr lang="en-US" sz="2400" dirty="0"/>
              <a:t>Claremont EAP</a:t>
            </a:r>
          </a:p>
          <a:p>
            <a:pPr algn="l" eaLnBrk="1" hangingPunct="1"/>
            <a:r>
              <a:rPr lang="en-US" sz="2400" dirty="0"/>
              <a:t>800-834-3773</a:t>
            </a:r>
          </a:p>
          <a:p>
            <a:pPr algn="l" eaLnBrk="1" hangingPunct="1"/>
            <a:r>
              <a:rPr lang="en-US" sz="2400" dirty="0"/>
              <a:t>www.claremonteap</a:t>
            </a:r>
            <a:r>
              <a:rPr lang="en-US" sz="2400"/>
              <a:t>.com</a:t>
            </a:r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3075" name="Title 1"/>
          <p:cNvSpPr>
            <a:spLocks noGrp="1"/>
          </p:cNvSpPr>
          <p:nvPr>
            <p:ph type="ctrTitle" idx="4294967295"/>
          </p:nvPr>
        </p:nvSpPr>
        <p:spPr>
          <a:xfrm>
            <a:off x="304803" y="1711034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/>
              <a:t>Communication Skills: </a:t>
            </a:r>
            <a:br>
              <a:rPr lang="en-US" dirty="0"/>
            </a:br>
            <a:r>
              <a:rPr lang="en-US" dirty="0"/>
              <a:t>Giving Effective Feedback</a:t>
            </a:r>
          </a:p>
        </p:txBody>
      </p:sp>
    </p:spTree>
    <p:extLst>
      <p:ext uri="{BB962C8B-B14F-4D97-AF65-F5344CB8AC3E}">
        <p14:creationId xmlns:p14="http://schemas.microsoft.com/office/powerpoint/2010/main" val="224100583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050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When Giving Negative or Corrective Feedback</a:t>
            </a:r>
          </a:p>
        </p:txBody>
      </p:sp>
      <p:sp>
        <p:nvSpPr>
          <p:cNvPr id="150531" name="Rectangle 2051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Don’t beat around the bush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Ask for a reaction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Seek agreement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Develop a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Summarize the discussion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Specify consequences if no improvement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Follow up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F72B425-D0D7-4487-ADC5-94737DE5F7A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04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Has 3 Basic Parts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What I have observed—as objectively as possible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Why it is important—implications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What I want to happen as a result of feedback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466733-555F-4E32-B74B-0B17A9C0B89D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539123"/>
      </p:ext>
    </p:extLst>
  </p:cSld>
  <p:clrMapOvr>
    <a:masterClrMapping/>
  </p:clrMapOvr>
  <p:transition>
    <p:cover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3400" indent="-5334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1.</a:t>
            </a:r>
            <a:r>
              <a:rPr lang="en-US" sz="2400" dirty="0"/>
              <a:t> What I have observed:</a:t>
            </a:r>
          </a:p>
          <a:p>
            <a:pPr marL="914400" lvl="1" indent="-457200"/>
            <a:r>
              <a:rPr lang="en-US" sz="2200" dirty="0">
                <a:solidFill>
                  <a:srgbClr val="FF0000"/>
                </a:solidFill>
              </a:rPr>
              <a:t>	When I saw________ </a:t>
            </a:r>
            <a:r>
              <a:rPr lang="en-US" sz="2200" dirty="0"/>
              <a:t>OR</a:t>
            </a:r>
            <a:r>
              <a:rPr lang="en-US" sz="2200" dirty="0">
                <a:solidFill>
                  <a:srgbClr val="FF0000"/>
                </a:solidFill>
              </a:rPr>
              <a:t> When ______ happened</a:t>
            </a:r>
          </a:p>
          <a:p>
            <a:pPr marL="533400" indent="-5334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2.</a:t>
            </a:r>
            <a:r>
              <a:rPr lang="en-US" sz="2400" dirty="0"/>
              <a:t> Why it is important, implications</a:t>
            </a:r>
          </a:p>
          <a:p>
            <a:pPr marL="914400" lvl="1" indent="-457200"/>
            <a:r>
              <a:rPr lang="en-US" sz="2200" dirty="0">
                <a:solidFill>
                  <a:srgbClr val="FF0000"/>
                </a:solidFill>
              </a:rPr>
              <a:t>	The effect was ______________</a:t>
            </a:r>
          </a:p>
          <a:p>
            <a:pPr marL="914400" lvl="1" indent="-457200"/>
            <a:r>
              <a:rPr lang="en-US" sz="2200" dirty="0">
                <a:solidFill>
                  <a:srgbClr val="FF0000"/>
                </a:solidFill>
              </a:rPr>
              <a:t>	(Because__________________)</a:t>
            </a:r>
          </a:p>
          <a:p>
            <a:pPr marL="533400" indent="-5334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3.</a:t>
            </a:r>
            <a:r>
              <a:rPr lang="en-US" sz="2400" dirty="0"/>
              <a:t> What I want to happen as a result of feedback 	(expectations)</a:t>
            </a:r>
          </a:p>
          <a:p>
            <a:pPr marL="914400" lvl="1" indent="-457200"/>
            <a:r>
              <a:rPr lang="en-US" sz="2200" dirty="0">
                <a:solidFill>
                  <a:srgbClr val="FF0000"/>
                </a:solidFill>
              </a:rPr>
              <a:t>	If you would __________________</a:t>
            </a:r>
          </a:p>
          <a:p>
            <a:pPr marL="914400" lvl="1" indent="-457200"/>
            <a:r>
              <a:rPr lang="en-US" sz="2200" dirty="0">
                <a:solidFill>
                  <a:srgbClr val="FF0000"/>
                </a:solidFill>
              </a:rPr>
              <a:t>	It would be better because __________________</a:t>
            </a:r>
            <a:endParaRPr lang="en-US" sz="22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3D50D1C3-DFEC-4D9D-B2CA-F72B97C664FD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22933"/>
      </p:ext>
    </p:extLst>
  </p:cSld>
  <p:clrMapOvr>
    <a:masterClrMapping/>
  </p:clrMapOvr>
  <p:transition>
    <p:cover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2400" dirty="0"/>
              <a:t>1. What I have observed: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</a:rPr>
              <a:t>	</a:t>
            </a:r>
            <a:r>
              <a:rPr lang="en-US" sz="2200" dirty="0">
                <a:solidFill>
                  <a:srgbClr val="FF0000"/>
                </a:solidFill>
              </a:rPr>
              <a:t>I noticed ______________________</a:t>
            </a:r>
          </a:p>
          <a:p>
            <a:pPr marL="533400" indent="-533400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400" dirty="0"/>
              <a:t>2. Why it is important, implications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</a:rPr>
              <a:t>	</a:t>
            </a:r>
            <a:r>
              <a:rPr lang="en-US" sz="2200" dirty="0">
                <a:solidFill>
                  <a:srgbClr val="FF0000"/>
                </a:solidFill>
              </a:rPr>
              <a:t>I was _____________ because _________________</a:t>
            </a:r>
          </a:p>
          <a:p>
            <a:pPr marL="533400" indent="-533400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400" dirty="0"/>
              <a:t>3. What I want to happen as a result of feedback 	(expectations)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200" dirty="0">
                <a:solidFill>
                  <a:srgbClr val="FF0000"/>
                </a:solidFill>
              </a:rPr>
              <a:t>	Next time, if you would ____________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200" dirty="0">
                <a:solidFill>
                  <a:srgbClr val="FF0000"/>
                </a:solidFill>
              </a:rPr>
              <a:t>	Have you thought about ______________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200" dirty="0">
                <a:solidFill>
                  <a:srgbClr val="FF0000"/>
                </a:solidFill>
              </a:rPr>
              <a:t>	I think it would be better if __________ because________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F72B425-D0D7-4487-ADC5-94737DE5F7A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53386"/>
      </p:ext>
    </p:extLst>
  </p:cSld>
  <p:clrMapOvr>
    <a:masterClrMapping/>
  </p:clrMapOvr>
  <p:transition>
    <p:cover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Scenarios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itchFamily="18" charset="0"/>
              </a:rPr>
              <a:t>Messy Colleague 1</a:t>
            </a:r>
          </a:p>
          <a:p>
            <a:pPr marL="342900" indent="-342900"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itchFamily="18" charset="0"/>
              </a:rPr>
              <a:t>Careless Colleague 2</a:t>
            </a:r>
          </a:p>
          <a:p>
            <a:pPr marL="342900" indent="-342900"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itchFamily="18" charset="0"/>
              </a:rPr>
              <a:t>Time-Challenged Colleague 3</a:t>
            </a:r>
            <a:endParaRPr lang="en-US" dirty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2400" i="1" dirty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2400" i="1" dirty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i="1" dirty="0">
                <a:cs typeface="Times New Roman" pitchFamily="18" charset="0"/>
              </a:rPr>
              <a:t>Hint: think about what you want each person to DO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F72B425-D0D7-4487-ADC5-94737DE5F7A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12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Remember…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For feedback to be effective, the employee must:</a:t>
            </a:r>
          </a:p>
          <a:p>
            <a:pPr marL="742836" lvl="1" indent="-285750">
              <a:buFont typeface="Wingdings" pitchFamily="2" charset="2"/>
              <a:buChar char="Ø"/>
            </a:pPr>
            <a:r>
              <a:rPr lang="en-US" sz="2200" dirty="0"/>
              <a:t>Understand what you are saying</a:t>
            </a:r>
          </a:p>
          <a:p>
            <a:pPr marL="742836" lvl="1" indent="-285750">
              <a:buFont typeface="Wingdings" pitchFamily="2" charset="2"/>
              <a:buChar char="Ø"/>
            </a:pPr>
            <a:r>
              <a:rPr lang="en-US" sz="2200" dirty="0"/>
              <a:t>Accept the information</a:t>
            </a:r>
          </a:p>
          <a:p>
            <a:pPr marL="742836" lvl="1" indent="-285750">
              <a:buFont typeface="Wingdings" pitchFamily="2" charset="2"/>
              <a:buChar char="Ø"/>
            </a:pPr>
            <a:r>
              <a:rPr lang="en-US" sz="2200" dirty="0"/>
              <a:t>Be able to do something about it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F72B425-D0D7-4487-ADC5-94737DE5F7A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99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Top 6 </a:t>
            </a:r>
            <a:r>
              <a:rPr lang="en-US" b="1" u="sng" dirty="0"/>
              <a:t>Don’ts</a:t>
            </a:r>
            <a:r>
              <a:rPr lang="en-US" dirty="0"/>
              <a:t> of Giving Effective Feedback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buClr>
                <a:srgbClr val="002060"/>
              </a:buClr>
              <a:buFont typeface="Wingdings" pitchFamily="2" charset="2"/>
              <a:buAutoNum type="arabicPeriod"/>
            </a:pPr>
            <a:r>
              <a:rPr lang="en-US" sz="2400" dirty="0"/>
              <a:t>Judge the person</a:t>
            </a:r>
          </a:p>
          <a:p>
            <a:pPr marL="609600" indent="-609600">
              <a:buClr>
                <a:srgbClr val="002060"/>
              </a:buClr>
              <a:buFont typeface="Wingdings" pitchFamily="2" charset="2"/>
              <a:buAutoNum type="arabicPeriod"/>
            </a:pPr>
            <a:r>
              <a:rPr lang="en-US" sz="2400" dirty="0"/>
              <a:t>Be vague</a:t>
            </a:r>
          </a:p>
          <a:p>
            <a:pPr marL="609600" indent="-609600">
              <a:buClr>
                <a:srgbClr val="002060"/>
              </a:buClr>
              <a:buFont typeface="Wingdings" pitchFamily="2" charset="2"/>
              <a:buAutoNum type="arabicPeriod"/>
            </a:pPr>
            <a:r>
              <a:rPr lang="en-US" sz="2400" dirty="0"/>
              <a:t>Use accusations</a:t>
            </a:r>
          </a:p>
          <a:p>
            <a:pPr marL="609600" indent="-609600">
              <a:buClr>
                <a:srgbClr val="002060"/>
              </a:buClr>
              <a:buFont typeface="Wingdings" pitchFamily="2" charset="2"/>
              <a:buAutoNum type="arabicPeriod"/>
            </a:pPr>
            <a:r>
              <a:rPr lang="en-US" sz="2400" dirty="0"/>
              <a:t>Pass along vague feedback from others</a:t>
            </a:r>
          </a:p>
          <a:p>
            <a:pPr marL="609600" indent="-609600">
              <a:buClr>
                <a:srgbClr val="002060"/>
              </a:buClr>
              <a:buFont typeface="Wingdings" pitchFamily="2" charset="2"/>
              <a:buAutoNum type="arabicPeriod"/>
            </a:pPr>
            <a:r>
              <a:rPr lang="en-US" sz="2400" dirty="0"/>
              <a:t>Psychoanalyze</a:t>
            </a:r>
          </a:p>
          <a:p>
            <a:pPr marL="609600" indent="-609600">
              <a:buClr>
                <a:srgbClr val="002060"/>
              </a:buClr>
              <a:buFont typeface="Wingdings" pitchFamily="2" charset="2"/>
              <a:buAutoNum type="arabicPeriod"/>
            </a:pPr>
            <a:r>
              <a:rPr lang="en-US" sz="2400" dirty="0"/>
              <a:t>Generalize with words like “always” and “never”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F72B425-D0D7-4487-ADC5-94737DE5F7A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00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 the Feedback Process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3DE78B-057E-422F-B08B-559CB14BA23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57784" y="1627632"/>
            <a:ext cx="5029200" cy="4456113"/>
          </a:xfrm>
        </p:spPr>
        <p:txBody>
          <a:bodyPr/>
          <a:lstStyle/>
          <a:p>
            <a:pPr marL="342900" indent="-342900"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Follow-up</a:t>
            </a:r>
          </a:p>
          <a:p>
            <a:pPr marL="742836" lvl="1" indent="-285750">
              <a:spcAft>
                <a:spcPct val="35000"/>
              </a:spcAft>
              <a:buFont typeface="Wingdings" pitchFamily="2" charset="2"/>
              <a:buChar char="Ø"/>
            </a:pPr>
            <a:r>
              <a:rPr lang="en-US" sz="2200" dirty="0">
                <a:solidFill>
                  <a:schemeClr val="bg2"/>
                </a:solidFill>
              </a:rPr>
              <a:t>Check progress</a:t>
            </a:r>
          </a:p>
          <a:p>
            <a:pPr marL="742836" lvl="1" indent="-285750">
              <a:spcAft>
                <a:spcPct val="35000"/>
              </a:spcAft>
              <a:buFont typeface="Wingdings" pitchFamily="2" charset="2"/>
              <a:buChar char="Ø"/>
            </a:pPr>
            <a:r>
              <a:rPr lang="en-US" sz="2200" dirty="0">
                <a:solidFill>
                  <a:schemeClr val="bg2"/>
                </a:solidFill>
              </a:rPr>
              <a:t>Provide coaching</a:t>
            </a:r>
          </a:p>
          <a:p>
            <a:pPr marL="742836" lvl="1" indent="-285750">
              <a:spcAft>
                <a:spcPct val="35000"/>
              </a:spcAft>
              <a:buFont typeface="Wingdings" pitchFamily="2" charset="2"/>
              <a:buChar char="Ø"/>
            </a:pPr>
            <a:r>
              <a:rPr lang="en-US" sz="2200" dirty="0">
                <a:solidFill>
                  <a:schemeClr val="bg2"/>
                </a:solidFill>
              </a:rPr>
              <a:t>Review expectations</a:t>
            </a:r>
          </a:p>
          <a:p>
            <a:pPr marL="742836" lvl="1" indent="-285750">
              <a:spcAft>
                <a:spcPct val="35000"/>
              </a:spcAft>
              <a:buFont typeface="Wingdings" pitchFamily="2" charset="2"/>
              <a:buChar char="Ø"/>
            </a:pPr>
            <a:r>
              <a:rPr lang="en-US" sz="2200" dirty="0">
                <a:solidFill>
                  <a:schemeClr val="bg2"/>
                </a:solidFill>
              </a:rPr>
              <a:t>Recommit </a:t>
            </a:r>
          </a:p>
          <a:p>
            <a:pPr marL="342900" indent="-342900"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Catch ‘</a:t>
            </a:r>
            <a:r>
              <a:rPr lang="en-US" sz="2400" dirty="0" err="1">
                <a:solidFill>
                  <a:schemeClr val="bg2"/>
                </a:solidFill>
              </a:rPr>
              <a:t>em</a:t>
            </a:r>
            <a:r>
              <a:rPr lang="en-US" sz="2400" dirty="0">
                <a:solidFill>
                  <a:schemeClr val="bg2"/>
                </a:solidFill>
              </a:rPr>
              <a:t> doing it right</a:t>
            </a:r>
          </a:p>
        </p:txBody>
      </p:sp>
    </p:spTree>
    <p:extLst>
      <p:ext uri="{BB962C8B-B14F-4D97-AF65-F5344CB8AC3E}">
        <p14:creationId xmlns:p14="http://schemas.microsoft.com/office/powerpoint/2010/main" val="3174603287"/>
      </p:ext>
    </p:extLst>
  </p:cSld>
  <p:clrMapOvr>
    <a:masterClrMapping/>
  </p:clrMapOvr>
  <p:transition>
    <p:cover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Evaluations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Time to give </a:t>
            </a:r>
            <a:r>
              <a:rPr lang="en-US" sz="2400" u="sng" dirty="0"/>
              <a:t>me</a:t>
            </a:r>
            <a:r>
              <a:rPr lang="en-US" sz="2400" dirty="0"/>
              <a:t> feedback!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F72B425-D0D7-4487-ADC5-94737DE5F7A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10595" name="Picture 3" descr="C:\Documents and Settings\rachel\Application Data\Microsoft\Media Catalog\Downloaded Clips\cl73\j0288978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90800"/>
            <a:ext cx="6199188" cy="326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879828"/>
      </p:ext>
    </p:extLst>
  </p:cSld>
  <p:clrMapOvr>
    <a:masterClrMapping/>
  </p:clrMapOvr>
  <p:transition>
    <p:cover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Discuss reasons we give feedback</a:t>
            </a:r>
          </a:p>
          <a:p>
            <a:pPr marL="342900" indent="-342900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Identify characteristics and steps of giving effective feedback</a:t>
            </a:r>
          </a:p>
          <a:p>
            <a:pPr marL="342900" indent="-342900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Practice giving feedback</a:t>
            </a:r>
          </a:p>
          <a:p>
            <a:pPr marL="342900" indent="-342900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Get more comfortable giving feedback!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F72B425-D0D7-4487-ADC5-94737DE5F7A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81591"/>
      </p:ext>
    </p:extLst>
  </p:cSld>
  <p:clrMapOvr>
    <a:masterClrMapping/>
  </p:clrMapOvr>
  <p:transition>
    <p:cover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Brainstorm: Why Give Feedback?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Confirm understanding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Clarify meaning or intent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Provide guidance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Give direction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Change behavior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Encourage development</a:t>
            </a: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D077D1-4584-4775-86A7-2DFDEBCCD22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88932"/>
      </p:ext>
    </p:extLst>
  </p:cSld>
  <p:clrMapOvr>
    <a:masterClrMapping/>
  </p:clrMapOvr>
  <p:transition>
    <p:cover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10" name="Rectangle 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 Your Feedback</a:t>
            </a:r>
          </a:p>
        </p:txBody>
      </p:sp>
      <p:pic>
        <p:nvPicPr>
          <p:cNvPr id="272386" name="Picture 2" descr="http://a4m.co/index.php?target=content&amp;path=topics/Coaching/images/Coaching-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00199"/>
            <a:ext cx="2514600" cy="4270075"/>
          </a:xfrm>
          <a:prstGeom prst="rect">
            <a:avLst/>
          </a:prstGeom>
          <a:noFill/>
        </p:spPr>
      </p:pic>
      <p:pic>
        <p:nvPicPr>
          <p:cNvPr id="5" name="Picture 2" descr="http://b-i.forbesimg.com/joefolkman/files/2013/12/feedback-heads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1600200"/>
            <a:ext cx="4475988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5882290"/>
      </p:ext>
    </p:extLst>
  </p:cSld>
  <p:clrMapOvr>
    <a:masterClrMapping/>
  </p:clrMapOvr>
  <p:transition>
    <p:cover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 Steps for Giving Effective Feedback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buClr>
                <a:srgbClr val="002060"/>
              </a:buClr>
              <a:buFont typeface="Wingdings" pitchFamily="2" charset="2"/>
              <a:buAutoNum type="arabicPeriod"/>
            </a:pPr>
            <a:r>
              <a:rPr lang="en-US" sz="2400" dirty="0"/>
              <a:t>Identify the issue clearly and specifically</a:t>
            </a:r>
          </a:p>
          <a:p>
            <a:pPr marL="609600" indent="-609600">
              <a:buClr>
                <a:srgbClr val="002060"/>
              </a:buClr>
              <a:buFont typeface="Wingdings" pitchFamily="2" charset="2"/>
              <a:buAutoNum type="arabicPeriod"/>
            </a:pPr>
            <a:r>
              <a:rPr lang="en-US" sz="2400" dirty="0"/>
              <a:t>Select an appropriate time and place</a:t>
            </a:r>
          </a:p>
          <a:p>
            <a:pPr marL="609600" indent="-609600">
              <a:buClr>
                <a:srgbClr val="002060"/>
              </a:buClr>
              <a:buFont typeface="Wingdings" pitchFamily="2" charset="2"/>
              <a:buAutoNum type="arabicPeriod"/>
            </a:pPr>
            <a:r>
              <a:rPr lang="en-US" sz="2400" dirty="0"/>
              <a:t>Setting the stage</a:t>
            </a:r>
          </a:p>
          <a:p>
            <a:pPr marL="609600" indent="-609600">
              <a:buClr>
                <a:srgbClr val="002060"/>
              </a:buClr>
              <a:buFont typeface="Wingdings" pitchFamily="2" charset="2"/>
              <a:buAutoNum type="arabicPeriod"/>
            </a:pPr>
            <a:r>
              <a:rPr lang="en-US" sz="2400" dirty="0"/>
              <a:t>Describe the behavior</a:t>
            </a:r>
          </a:p>
          <a:p>
            <a:pPr marL="609600" indent="-609600">
              <a:buClr>
                <a:srgbClr val="002060"/>
              </a:buClr>
              <a:buFont typeface="Wingdings" pitchFamily="2" charset="2"/>
              <a:buAutoNum type="arabicPeriod"/>
            </a:pPr>
            <a:r>
              <a:rPr lang="en-US" sz="2400" dirty="0"/>
              <a:t>Make your case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F72B425-D0D7-4487-ADC5-94737DE5F7A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09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 Steps for Giving Effective Feedback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buClr>
                <a:srgbClr val="002060"/>
              </a:buClr>
              <a:buFont typeface="Wingdings" pitchFamily="2" charset="2"/>
              <a:buAutoNum type="arabicPeriod" startAt="6"/>
            </a:pPr>
            <a:r>
              <a:rPr lang="en-US" sz="2400" dirty="0"/>
              <a:t>Hold your ground</a:t>
            </a:r>
          </a:p>
          <a:p>
            <a:pPr marL="609600" indent="-609600">
              <a:buClr>
                <a:srgbClr val="002060"/>
              </a:buClr>
              <a:buFont typeface="Wingdings" pitchFamily="2" charset="2"/>
              <a:buAutoNum type="arabicPeriod" startAt="6"/>
            </a:pPr>
            <a:r>
              <a:rPr lang="en-US" sz="2400" dirty="0"/>
              <a:t>Explore the issue fully</a:t>
            </a:r>
          </a:p>
          <a:p>
            <a:pPr marL="609600" indent="-609600">
              <a:buClr>
                <a:srgbClr val="002060"/>
              </a:buClr>
              <a:buFont typeface="Wingdings" pitchFamily="2" charset="2"/>
              <a:buAutoNum type="arabicPeriod" startAt="6"/>
            </a:pPr>
            <a:r>
              <a:rPr lang="en-US" sz="2400" dirty="0"/>
              <a:t>Describe the positive consequences</a:t>
            </a:r>
          </a:p>
          <a:p>
            <a:pPr marL="609600" indent="-609600">
              <a:buClr>
                <a:srgbClr val="002060"/>
              </a:buClr>
              <a:buFont typeface="Wingdings" pitchFamily="2" charset="2"/>
              <a:buAutoNum type="arabicPeriod" startAt="6"/>
            </a:pPr>
            <a:r>
              <a:rPr lang="en-US" sz="2400" dirty="0"/>
              <a:t>Describe the negative consequences</a:t>
            </a:r>
          </a:p>
          <a:p>
            <a:pPr marL="609600" indent="-609600">
              <a:buClr>
                <a:srgbClr val="002060"/>
              </a:buClr>
              <a:buFont typeface="Wingdings" pitchFamily="2" charset="2"/>
              <a:buAutoNum type="arabicPeriod" startAt="6"/>
            </a:pPr>
            <a:r>
              <a:rPr lang="en-US" sz="2400" dirty="0"/>
              <a:t>Plan for 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F72B425-D0D7-4487-ADC5-94737DE5F7A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31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Give Effective Feedback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3DE78B-057E-422F-B08B-559CB14BA23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63237" y="1565564"/>
            <a:ext cx="8880764" cy="422563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Demonstrate respect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Use “I” statements</a:t>
            </a:r>
          </a:p>
        </p:txBody>
      </p:sp>
    </p:spTree>
    <p:extLst>
      <p:ext uri="{BB962C8B-B14F-4D97-AF65-F5344CB8AC3E}">
        <p14:creationId xmlns:p14="http://schemas.microsoft.com/office/powerpoint/2010/main" val="2743751516"/>
      </p:ext>
    </p:extLst>
  </p:cSld>
  <p:clrMapOvr>
    <a:masterClrMapping/>
  </p:clrMapOvr>
  <p:transition>
    <p:cover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“I” Statements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“You” statements are </a:t>
            </a:r>
            <a:r>
              <a:rPr lang="en-US" sz="2400" u="sng" dirty="0"/>
              <a:t>not</a:t>
            </a:r>
            <a:r>
              <a:rPr lang="en-US" sz="2400" dirty="0"/>
              <a:t> direct:</a:t>
            </a:r>
          </a:p>
          <a:p>
            <a:pPr marL="799986" lvl="1" indent="-342900">
              <a:buFont typeface="Wingdings" pitchFamily="2" charset="2"/>
              <a:buChar char="Ø"/>
            </a:pPr>
            <a:r>
              <a:rPr lang="en-US" sz="2400" i="1" dirty="0"/>
              <a:t>“You are always late.”</a:t>
            </a:r>
          </a:p>
          <a:p>
            <a:pPr marL="799986" lvl="1" indent="-342900"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“I” statements are direct:</a:t>
            </a:r>
          </a:p>
          <a:p>
            <a:pPr marL="799986" lvl="1" indent="-342900">
              <a:buFont typeface="Wingdings" pitchFamily="2" charset="2"/>
              <a:buChar char="Ø"/>
            </a:pPr>
            <a:r>
              <a:rPr lang="en-US" sz="2400" i="1" dirty="0"/>
              <a:t>“I saw you come in late this morning at 9:30.”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F72B425-D0D7-4487-ADC5-94737DE5F7A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95999"/>
      </p:ext>
    </p:extLst>
  </p:cSld>
  <p:clrMapOvr>
    <a:masterClrMapping/>
  </p:clrMapOvr>
  <p:transition>
    <p:cover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Being Specific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“You need to finish your work faster.”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 marL="799986" lvl="1" indent="-34290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i="1" dirty="0"/>
              <a:t>“The hard deadline for our project is coming up next week. Would you please share with me your plan for completing your part of the project by deadline?”</a:t>
            </a:r>
          </a:p>
          <a:p>
            <a:pPr marL="799986" lvl="1" indent="-34290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i="1" dirty="0"/>
              <a:t>“The hard deadline for our project is next Monday, the 18</a:t>
            </a:r>
            <a:r>
              <a:rPr lang="en-US" sz="2200" i="1" baseline="30000" dirty="0"/>
              <a:t>th</a:t>
            </a:r>
            <a:r>
              <a:rPr lang="en-US" sz="2200" i="1" dirty="0"/>
              <a:t>. I want to check in with you on your 3 assignments to see where you are to make sure we can both be done by the deadline.”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F72B425-D0D7-4487-ADC5-94737DE5F7A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22360"/>
      </p:ext>
    </p:extLst>
  </p:cSld>
  <p:clrMapOvr>
    <a:masterClrMapping/>
  </p:clrMapOvr>
  <p:transition>
    <p:cover dir="rd"/>
  </p:transition>
</p:sld>
</file>

<file path=ppt/theme/theme1.xml><?xml version="1.0" encoding="utf-8"?>
<a:theme xmlns:a="http://schemas.openxmlformats.org/drawingml/2006/main" name="CLAREMONT PPT MASTER THEME 10.2020">
  <a:themeElements>
    <a:clrScheme name="TSQ - Marbella Dark">
      <a:dk1>
        <a:srgbClr val="FFFFFF"/>
      </a:dk1>
      <a:lt1>
        <a:srgbClr val="FFFFFF"/>
      </a:lt1>
      <a:dk2>
        <a:srgbClr val="FFFFFF"/>
      </a:dk2>
      <a:lt2>
        <a:srgbClr val="363D48"/>
      </a:lt2>
      <a:accent1>
        <a:srgbClr val="EA8831"/>
      </a:accent1>
      <a:accent2>
        <a:srgbClr val="4D6F84"/>
      </a:accent2>
      <a:accent3>
        <a:srgbClr val="2FAFCE"/>
      </a:accent3>
      <a:accent4>
        <a:srgbClr val="EA8831"/>
      </a:accent4>
      <a:accent5>
        <a:srgbClr val="4D6F84"/>
      </a:accent5>
      <a:accent6>
        <a:srgbClr val="2FAFCE"/>
      </a:accent6>
      <a:hlink>
        <a:srgbClr val="69A020"/>
      </a:hlink>
      <a:folHlink>
        <a:srgbClr val="8C8C8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REMONT PPT MASTER THEME 10.2020" id="{F44BD02B-4D2B-468B-AC05-983A1FAD4A18}" vid="{7D625F69-B7D0-40A1-952D-9686F43674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Type xmlns="069f36d3-ed4a-4ba3-8e06-7199653cf956" xsi:nil="true"/>
    <DocType2 xmlns="069f36d3-ed4a-4ba3-8e06-7199653cf95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F00C766391714A9248E0E8B196D297" ma:contentTypeVersion="2" ma:contentTypeDescription="Create a new document." ma:contentTypeScope="" ma:versionID="9e6f5bfcdb32a65443f4321f7c594b15">
  <xsd:schema xmlns:xsd="http://www.w3.org/2001/XMLSchema" xmlns:xs="http://www.w3.org/2001/XMLSchema" xmlns:p="http://schemas.microsoft.com/office/2006/metadata/properties" xmlns:ns2="069f36d3-ed4a-4ba3-8e06-7199653cf956" targetNamespace="http://schemas.microsoft.com/office/2006/metadata/properties" ma:root="true" ma:fieldsID="afc853f171c47e4e91cb830c112b69d7" ns2:_="">
    <xsd:import namespace="069f36d3-ed4a-4ba3-8e06-7199653cf956"/>
    <xsd:element name="properties">
      <xsd:complexType>
        <xsd:sequence>
          <xsd:element name="documentManagement">
            <xsd:complexType>
              <xsd:all>
                <xsd:element ref="ns2:DocType" minOccurs="0"/>
                <xsd:element ref="ns2:DocType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9f36d3-ed4a-4ba3-8e06-7199653cf956" elementFormDefault="qualified">
    <xsd:import namespace="http://schemas.microsoft.com/office/2006/documentManagement/types"/>
    <xsd:import namespace="http://schemas.microsoft.com/office/infopath/2007/PartnerControls"/>
    <xsd:element name="DocType" ma:index="8" nillable="true" ma:displayName="DocType" ma:format="Dropdown" ma:internalName="DocType">
      <xsd:simpleType>
        <xsd:restriction base="dms:Choice">
          <xsd:enumeration value="2023"/>
          <xsd:enumeration value="2022"/>
          <xsd:enumeration value="2021"/>
          <xsd:enumeration value="2021-2022"/>
          <xsd:enumeration value="2022-2023"/>
        </xsd:restriction>
      </xsd:simpleType>
    </xsd:element>
    <xsd:element name="DocType2" ma:index="9" nillable="true" ma:displayName="DocType2" ma:format="RadioButtons" ma:internalName="DocType2">
      <xsd:simpleType>
        <xsd:restriction base="dms:Choice">
          <xsd:enumeration value="Agenda"/>
          <xsd:enumeration value="Minutes"/>
          <xsd:enumeration value="Redistricting Documents"/>
          <xsd:enumeration value="Information"/>
          <xsd:enumeration value="Report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722382-7194-4D4B-B772-F4EE40244E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155D03-11D9-40E8-B1B8-E886D63AA37F}">
  <ds:schemaRefs>
    <ds:schemaRef ds:uri="http://schemas.microsoft.com/office/2006/metadata/properties"/>
    <ds:schemaRef ds:uri="http://schemas.microsoft.com/office/infopath/2007/PartnerControls"/>
    <ds:schemaRef ds:uri="3accc599-cd4c-4473-95bc-4587c1278eed"/>
    <ds:schemaRef ds:uri="f6347808-e90d-48ef-8ae7-0545b3043f37"/>
  </ds:schemaRefs>
</ds:datastoreItem>
</file>

<file path=customXml/itemProps3.xml><?xml version="1.0" encoding="utf-8"?>
<ds:datastoreItem xmlns:ds="http://schemas.openxmlformats.org/officeDocument/2006/customXml" ds:itemID="{E0C0CA92-5D69-4081-9BD8-244190AE9D1D}"/>
</file>

<file path=docProps/app.xml><?xml version="1.0" encoding="utf-8"?>
<Properties xmlns="http://schemas.openxmlformats.org/officeDocument/2006/extended-properties" xmlns:vt="http://schemas.openxmlformats.org/officeDocument/2006/docPropsVTypes">
  <Template>CLAREMONT PPT MASTER THEME 10.2020</Template>
  <TotalTime>110</TotalTime>
  <Words>625</Words>
  <Application>Microsoft Office PowerPoint</Application>
  <PresentationFormat>On-screen Show (4:3)</PresentationFormat>
  <Paragraphs>152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Franklin Gothic Book</vt:lpstr>
      <vt:lpstr>geneva</vt:lpstr>
      <vt:lpstr>Times New Roman</vt:lpstr>
      <vt:lpstr>Wingdings</vt:lpstr>
      <vt:lpstr>CLAREMONT PPT MASTER THEME 10.2020</vt:lpstr>
      <vt:lpstr>Bitmap Image</vt:lpstr>
      <vt:lpstr>Communication Skills:  Giving Effective Feedback</vt:lpstr>
      <vt:lpstr>Objectives</vt:lpstr>
      <vt:lpstr>Brainstorm: Why Give Feedback?</vt:lpstr>
      <vt:lpstr>BOOST Your Feedback</vt:lpstr>
      <vt:lpstr>10 Steps for Giving Effective Feedback</vt:lpstr>
      <vt:lpstr>10 Steps for Giving Effective Feedback</vt:lpstr>
      <vt:lpstr>How To Give Effective Feedback</vt:lpstr>
      <vt:lpstr>Practice “I” Statements</vt:lpstr>
      <vt:lpstr>Practice Being Specific</vt:lpstr>
      <vt:lpstr>When Giving Negative or Corrective Feedback</vt:lpstr>
      <vt:lpstr>Feedback Has 3 Basic Parts</vt:lpstr>
      <vt:lpstr>Practice</vt:lpstr>
      <vt:lpstr>Practice</vt:lpstr>
      <vt:lpstr>Scenarios</vt:lpstr>
      <vt:lpstr>Remember…</vt:lpstr>
      <vt:lpstr>Top 6 Don’ts of Giving Effective Feedback</vt:lpstr>
      <vt:lpstr>Continue the Feedback Process</vt:lpstr>
      <vt:lpstr>Evaluations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Kreider</dc:creator>
  <cp:lastModifiedBy>Tammy Monk</cp:lastModifiedBy>
  <cp:revision>22</cp:revision>
  <dcterms:created xsi:type="dcterms:W3CDTF">2020-09-29T19:53:43Z</dcterms:created>
  <dcterms:modified xsi:type="dcterms:W3CDTF">2023-06-06T00:35:09Z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0x01010008F00C766391714A9248E0E8B196D297</vt:lpwstr>
  </property>
  <property fmtid="{D5CDD505-2E9C-101B-9397-08002B2CF9AE}" pid="3" name="MediaServiceImageTags">
    <vt:lpwstr/>
  </property>
</Properties>
</file>