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4"/>
  </p:notesMasterIdLst>
  <p:sldIdLst>
    <p:sldId id="266" r:id="rId5"/>
    <p:sldId id="267" r:id="rId6"/>
    <p:sldId id="268" r:id="rId7"/>
    <p:sldId id="273" r:id="rId8"/>
    <p:sldId id="274" r:id="rId9"/>
    <p:sldId id="272" r:id="rId10"/>
    <p:sldId id="257" r:id="rId11"/>
    <p:sldId id="282" r:id="rId12"/>
    <p:sldId id="281" r:id="rId13"/>
    <p:sldId id="285" r:id="rId14"/>
    <p:sldId id="283" r:id="rId15"/>
    <p:sldId id="286" r:id="rId16"/>
    <p:sldId id="284" r:id="rId17"/>
    <p:sldId id="288" r:id="rId18"/>
    <p:sldId id="289" r:id="rId19"/>
    <p:sldId id="287" r:id="rId20"/>
    <p:sldId id="290" r:id="rId21"/>
    <p:sldId id="291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9436C"/>
    <a:srgbClr val="87B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277F7-3A0A-43E4-8C48-F91F141916A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D40B3-6B16-435B-962C-710B94A27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B21CC6-66DC-4A40-B084-E018441C4E7A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738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EE9839-5492-42C4-B48C-BCBB9B763B78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6096000" cy="4419600"/>
          </a:xfrm>
          <a:noFill/>
        </p:spPr>
        <p:txBody>
          <a:bodyPr/>
          <a:lstStyle/>
          <a:p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9007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5BED35-9FA0-4B01-8B22-53B22B2801A1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3810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86200"/>
            <a:ext cx="5943600" cy="52578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8397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3B04D6-20CA-486D-B89E-1241E0277B75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72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962400"/>
            <a:ext cx="6172200" cy="4495800"/>
          </a:xfrm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108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83C25E-53F6-47F4-AFD9-E0F6191A6287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6248400" cy="4114800"/>
          </a:xfrm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8532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D3223-D033-4692-9F2A-45DE7B3631B6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304800"/>
            <a:ext cx="4572000" cy="3429000"/>
          </a:xfrm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3886200"/>
            <a:ext cx="6400800" cy="5257800"/>
          </a:xfrm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1788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25D1D8-7DFF-481B-AC51-1161E7FF83CA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7500" y="304800"/>
            <a:ext cx="3454400" cy="25908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0"/>
            <a:ext cx="5943600" cy="60960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847564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8B0D6F-8684-4F40-AE67-DC267796C634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6248400" cy="4114800"/>
          </a:xfrm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1684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D852D5-159D-4911-8577-219A071B47C1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0200" y="685800"/>
            <a:ext cx="3352800" cy="25146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352800"/>
            <a:ext cx="6324600" cy="57912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7385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9D8B92-EBCF-4105-89CD-5AFA76730131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5325"/>
            <a:ext cx="4529138" cy="33972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4350"/>
            <a:ext cx="5029200" cy="4170363"/>
          </a:xfrm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4081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077383-606B-4DEF-8C1A-7F0A4BEACBEB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24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AEB664-5742-46D1-9615-FE8BCF476A53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149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6284A2-BECC-491C-BB1E-5BE41C32A58F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6743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44A95D-EC49-45DB-9497-2B2D7ACC8E7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643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405F81-2DC9-4521-9324-BE8F93FF35A2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862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00DD71-E8E0-4962-ABCD-EFBEFE93B336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91000"/>
            <a:ext cx="5029200" cy="4953000"/>
          </a:xfrm>
          <a:noFill/>
        </p:spPr>
        <p:txBody>
          <a:bodyPr/>
          <a:lstStyle/>
          <a:p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6425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9AA945-778F-431F-A223-980530DF7F6D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60550" y="381000"/>
            <a:ext cx="2641600" cy="19812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90800"/>
            <a:ext cx="6553200" cy="6553200"/>
          </a:xfrm>
          <a:noFill/>
        </p:spPr>
        <p:txBody>
          <a:bodyPr/>
          <a:lstStyle/>
          <a:p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02017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9D5B6A-06F9-4CA4-B3EB-A74ADB9019B1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240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401B6E-988B-4441-914F-21824103CD4C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304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0"/>
            <a:ext cx="6477000" cy="5334000"/>
          </a:xfrm>
          <a:noFill/>
        </p:spPr>
        <p:txBody>
          <a:bodyPr/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63359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png"/><Relationship Id="rId17" Type="http://schemas.openxmlformats.org/officeDocument/2006/relationships/image" Target="../media/image16.jpe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4.jpe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elcome and Introd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53CBCF1-6466-4424-8E05-9F7B04D2774D}"/>
              </a:ext>
            </a:extLst>
          </p:cNvPr>
          <p:cNvSpPr txBox="1"/>
          <p:nvPr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094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-1"/>
            <a:ext cx="9144000" cy="2531387"/>
          </a:xfrm>
          <a:prstGeom prst="rect">
            <a:avLst/>
          </a:prstGeom>
          <a:solidFill>
            <a:srgbClr val="09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CDE2B3-D895-428F-8317-A2393501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4" y="897607"/>
            <a:ext cx="8217568" cy="83435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EEBE8F-6D1C-454E-BFF6-CB71667A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16" y="2865726"/>
            <a:ext cx="8217568" cy="253139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2C3E3ED-AB85-4449-A673-2AA3DAB37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DC3AA85-E52F-40A7-938C-B3E0B1E3BC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2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82"/>
          <a:stretch/>
        </p:blipFill>
        <p:spPr>
          <a:xfrm>
            <a:off x="6408115" y="1"/>
            <a:ext cx="2735885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0" y="1400718"/>
            <a:ext cx="5263516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3748EA-3B9C-49B5-BA12-B86CF0989E42}"/>
              </a:ext>
            </a:extLst>
          </p:cNvPr>
          <p:cNvSpPr/>
          <p:nvPr userDrawn="1"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9DE017-86A6-4114-8B70-3CEF93E97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71"/>
          <a:stretch/>
        </p:blipFill>
        <p:spPr>
          <a:xfrm>
            <a:off x="0" y="1596992"/>
            <a:ext cx="6759245" cy="3664014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D878249-7153-438A-A9C7-AD1A2B287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EB0E4-4135-4F8D-A135-DB56D3E57CFC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F7A691A-9E3E-48FE-8196-8EA958917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A71AB2BE-0418-409E-A5CE-7808B3E488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91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48"/>
          <a:stretch/>
        </p:blipFill>
        <p:spPr>
          <a:xfrm>
            <a:off x="6393485" y="0"/>
            <a:ext cx="2750515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B6BE3-4089-4256-A765-9B495808D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71"/>
          <a:stretch/>
        </p:blipFill>
        <p:spPr>
          <a:xfrm>
            <a:off x="0" y="1596992"/>
            <a:ext cx="6759245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58A5D9D-ABFF-4BF6-A478-C897C1305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63D99-AC53-4278-B877-A4CE12F47D3B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91CDD9E-7A94-4F06-8699-E9FCAB9CC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84A60171-92F3-4908-99F9-35D71AD425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00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99C09B-E00C-4A9E-8C56-3B2FDA6B5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23"/>
          <a:stretch/>
        </p:blipFill>
        <p:spPr>
          <a:xfrm>
            <a:off x="6386170" y="0"/>
            <a:ext cx="2757830" cy="62185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B6BE3-4089-4256-A765-9B495808D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71"/>
          <a:stretch/>
        </p:blipFill>
        <p:spPr>
          <a:xfrm>
            <a:off x="0" y="1596992"/>
            <a:ext cx="6759245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58A5D9D-ABFF-4BF6-A478-C897C1305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AC3987-C46F-4C82-9BAC-C8E5A97CDFFC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01DC54A-218B-4C9E-8EFF-A831DE62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10A73F89-9E1A-4C9B-9948-EC4904B3FB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68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4B163B-EE66-4485-857D-04A6A7B36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98"/>
          <a:stretch/>
        </p:blipFill>
        <p:spPr>
          <a:xfrm>
            <a:off x="6393485" y="1"/>
            <a:ext cx="2750516" cy="621598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B6BE3-4089-4256-A765-9B495808D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71"/>
          <a:stretch/>
        </p:blipFill>
        <p:spPr>
          <a:xfrm>
            <a:off x="0" y="1596992"/>
            <a:ext cx="6759245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58A5D9D-ABFF-4BF6-A478-C897C1305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7685BD-2815-40E0-B98F-E5BEC630E950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E6E992B-E353-4A1A-85AE-2141DA02C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18A2ACF-88BA-4C62-8008-A5E58C6148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31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82"/>
          <a:stretch/>
        </p:blipFill>
        <p:spPr>
          <a:xfrm>
            <a:off x="6400800" y="1"/>
            <a:ext cx="2743200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0" y="1400718"/>
            <a:ext cx="5263516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3748EA-3B9C-49B5-BA12-B86CF0989E42}"/>
              </a:ext>
            </a:extLst>
          </p:cNvPr>
          <p:cNvSpPr/>
          <p:nvPr userDrawn="1"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1E23F-81F8-4E80-BEDF-1F0C30120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/>
          <a:stretch/>
        </p:blipFill>
        <p:spPr>
          <a:xfrm>
            <a:off x="543" y="1590563"/>
            <a:ext cx="6809907" cy="3664014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A62AB8B-F79E-42F1-8CEA-527979376E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323F3-B4DA-4A67-89A2-779398C4DAD6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6A3FFF7-C7B4-4923-99BD-BD890F756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099AA80D-663F-470F-9F83-437F2A9DA9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7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48"/>
          <a:stretch/>
        </p:blipFill>
        <p:spPr>
          <a:xfrm>
            <a:off x="6400801" y="0"/>
            <a:ext cx="2743200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3FBE6-1AF5-47A1-9BA1-26DB9AC3C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/>
          <a:stretch/>
        </p:blipFill>
        <p:spPr>
          <a:xfrm>
            <a:off x="543" y="1590563"/>
            <a:ext cx="6809907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69E5CB3-8ABF-4B38-B26B-C83E8EA0B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D3346-EDC7-4769-B0D3-8E4BDFE55126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B273825-3847-4099-90E3-92717E1F6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7E8C267A-C40F-447D-BA12-A58BD9325A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5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991E60-7ACC-409A-87A9-F3C7C91A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23"/>
          <a:stretch/>
        </p:blipFill>
        <p:spPr>
          <a:xfrm>
            <a:off x="6247181" y="0"/>
            <a:ext cx="2896819" cy="62185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3FBE6-1AF5-47A1-9BA1-26DB9AC3C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/>
          <a:stretch/>
        </p:blipFill>
        <p:spPr>
          <a:xfrm>
            <a:off x="543" y="1590563"/>
            <a:ext cx="6809907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69E5CB3-8ABF-4B38-B26B-C83E8EA0B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ED93C4-BD6A-4046-BFD6-378ED50D5C57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290B85D-B6D5-4534-B6FF-F3C3E3916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83E4552D-FCC4-4E99-AE02-33FE7D8152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2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56B29A-8EF3-477E-AB6C-D795A37A3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98"/>
          <a:stretch/>
        </p:blipFill>
        <p:spPr>
          <a:xfrm>
            <a:off x="6393485" y="1"/>
            <a:ext cx="2750516" cy="621598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3FBE6-1AF5-47A1-9BA1-26DB9AC3C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/>
          <a:stretch/>
        </p:blipFill>
        <p:spPr>
          <a:xfrm>
            <a:off x="543" y="1590563"/>
            <a:ext cx="6809907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69E5CB3-8ABF-4B38-B26B-C83E8EA0B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B746FB-012C-4789-A493-6730B00A6C39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9ED2637-D8CB-4138-BF8B-A057DF0B5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7B468D70-0A4D-4161-8141-83A994E23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44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 White 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1769AEB-5250-4082-B3B2-7DDDF8B3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5" y="320678"/>
            <a:ext cx="8217568" cy="83435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A9CBD9-EE9B-4B7B-9A5A-9DF26E84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05" y="1609057"/>
            <a:ext cx="8217568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B0E332-403C-4526-AC1A-41266A4D6C0E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999AB9-DCF1-4D2F-BD89-7CCBEF804657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41F01A9-FEF9-4184-BA05-6D19F0A00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0B02746-21EE-4541-97A5-3DF99FFC02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75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05400" y="1066800"/>
            <a:ext cx="3810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1200">
                <a:latin typeface="Franklin Gothic Book" pitchFamily="34" charset="0"/>
              </a:rPr>
              <a:t>Responding to the human factor in the world of work.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990600" y="6146800"/>
          <a:ext cx="1143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1038370" imgH="704948" progId="Paint.Picture">
                  <p:embed/>
                </p:oleObj>
              </mc:Choice>
              <mc:Fallback>
                <p:oleObj name="Bitmap Image" r:id="rId3" imgW="1038370" imgH="704948" progId="Paint.Picture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146800"/>
                        <a:ext cx="1143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3657600" y="6143625"/>
          <a:ext cx="14954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5" imgW="1495634" imgH="714286" progId="Paint.Picture">
                  <p:embed/>
                </p:oleObj>
              </mc:Choice>
              <mc:Fallback>
                <p:oleObj name="Bitmap Image" r:id="rId5" imgW="1495634" imgH="714286" progId="Paint.Picture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143625"/>
                        <a:ext cx="14954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2133600" y="6143625"/>
          <a:ext cx="1524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7" imgW="1523810" imgH="714286" progId="Paint.Picture">
                  <p:embed/>
                </p:oleObj>
              </mc:Choice>
              <mc:Fallback>
                <p:oleObj name="Bitmap Image" r:id="rId7" imgW="1523810" imgH="714286" progId="Paint.Picture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143625"/>
                        <a:ext cx="1524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5105400" y="6143625"/>
          <a:ext cx="15335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9" imgW="1533739" imgH="714286" progId="Paint.Picture">
                  <p:embed/>
                </p:oleObj>
              </mc:Choice>
              <mc:Fallback>
                <p:oleObj name="Bitmap Image" r:id="rId9" imgW="1533739" imgH="714286" progId="Paint.Picture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143625"/>
                        <a:ext cx="15335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077200" y="6400800"/>
            <a:ext cx="10668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6629400" y="6143625"/>
          <a:ext cx="1524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11" imgW="1523810" imgH="714286" progId="Paint.Picture">
                  <p:embed/>
                </p:oleObj>
              </mc:Choice>
              <mc:Fallback>
                <p:oleObj name="Bitmap Image" r:id="rId11" imgW="1523810" imgH="714286" progId="Paint.Picture">
                  <p:embed/>
                  <p:pic>
                    <p:nvPicPr>
                      <p:cNvPr id="1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6143625"/>
                        <a:ext cx="1524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0" y="6143625"/>
          <a:ext cx="10382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13" imgW="1038370" imgH="714286" progId="Paint.Picture">
                  <p:embed/>
                </p:oleObj>
              </mc:Choice>
              <mc:Fallback>
                <p:oleObj name="Bitmap Image" r:id="rId13" imgW="1038370" imgH="714286" progId="Paint.Picture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43625"/>
                        <a:ext cx="10382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0" y="990600"/>
            <a:ext cx="9144000" cy="0"/>
          </a:xfrm>
          <a:prstGeom prst="line">
            <a:avLst/>
          </a:prstGeom>
          <a:noFill/>
          <a:ln w="22225">
            <a:solidFill>
              <a:srgbClr val="57578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4" descr="C:\Documents and Settings\sbest\Desktop\Proposal Images\Claremont logo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57150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C:\Documents and Settings\sbest\Desktop\Proposal Images\Counseling.gif"/>
          <p:cNvPicPr>
            <a:picLocks noChangeAspect="1" noChangeArrowheads="1"/>
          </p:cNvPicPr>
          <p:nvPr/>
        </p:nvPicPr>
        <p:blipFill>
          <a:blip r:embed="rId16">
            <a:lum bright="-18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46800"/>
            <a:ext cx="1066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76200"/>
            <a:ext cx="78898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5549800" y="7620000"/>
            <a:ext cx="311150" cy="746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nd Introd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53CBCF1-6466-4424-8E05-9F7B04D2774D}"/>
              </a:ext>
            </a:extLst>
          </p:cNvPr>
          <p:cNvSpPr txBox="1"/>
          <p:nvPr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094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-1"/>
            <a:ext cx="9144000" cy="2531387"/>
          </a:xfrm>
          <a:prstGeom prst="rect">
            <a:avLst/>
          </a:prstGeom>
          <a:solidFill>
            <a:srgbClr val="87B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CDE2B3-D895-428F-8317-A2393501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4" y="897607"/>
            <a:ext cx="8217568" cy="83435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EEBE8F-6D1C-454E-BFF6-CB71667A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16" y="2865726"/>
            <a:ext cx="8217568" cy="253139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2C3E3ED-AB85-4449-A673-2AA3DAB37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9ED854EE-A4B0-4673-B732-2DD77574D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70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0" y="1143000"/>
            <a:ext cx="9144000" cy="0"/>
          </a:xfrm>
          <a:prstGeom prst="line">
            <a:avLst/>
          </a:prstGeom>
          <a:noFill/>
          <a:ln w="22225">
            <a:solidFill>
              <a:srgbClr val="57578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990600" y="6146800"/>
          <a:ext cx="1143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1038370" imgH="704948" progId="Paint.Picture">
                  <p:embed/>
                </p:oleObj>
              </mc:Choice>
              <mc:Fallback>
                <p:oleObj name="Bitmap Image" r:id="rId3" imgW="1038370" imgH="704948" progId="Paint.Picture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40000" contrast="-58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146800"/>
                        <a:ext cx="1143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657600" y="6143625"/>
          <a:ext cx="14954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5" imgW="1495634" imgH="714286" progId="Paint.Picture">
                  <p:embed/>
                </p:oleObj>
              </mc:Choice>
              <mc:Fallback>
                <p:oleObj name="Bitmap Image" r:id="rId5" imgW="1495634" imgH="714286" progId="Paint.Picture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40000" contrast="-58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143625"/>
                        <a:ext cx="14954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133600" y="6143625"/>
          <a:ext cx="1524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7" imgW="1523810" imgH="714286" progId="Paint.Picture">
                  <p:embed/>
                </p:oleObj>
              </mc:Choice>
              <mc:Fallback>
                <p:oleObj name="Bitmap Image" r:id="rId7" imgW="1523810" imgH="714286" progId="Paint.Picture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40000" contrast="-58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143625"/>
                        <a:ext cx="1524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615364"/>
              </p:ext>
            </p:extLst>
          </p:nvPr>
        </p:nvGraphicFramePr>
        <p:xfrm>
          <a:off x="5105400" y="6143625"/>
          <a:ext cx="15335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9" imgW="1533739" imgH="714286" progId="Paint.Picture">
                  <p:embed/>
                </p:oleObj>
              </mc:Choice>
              <mc:Fallback>
                <p:oleObj name="Bitmap Image" r:id="rId9" imgW="1533739" imgH="714286" progId="Paint.Picture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40000" contrast="-58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143625"/>
                        <a:ext cx="15335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077200" y="6400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6629400" y="6143625"/>
          <a:ext cx="1524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11" imgW="1523810" imgH="714286" progId="Paint.Picture">
                  <p:embed/>
                </p:oleObj>
              </mc:Choice>
              <mc:Fallback>
                <p:oleObj name="Bitmap Image" r:id="rId11" imgW="1523810" imgH="714286" progId="Paint.Picture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40000" contrast="-58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6143625"/>
                        <a:ext cx="1524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0" y="6143625"/>
          <a:ext cx="10382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13" imgW="1038370" imgH="714286" progId="Paint.Picture">
                  <p:embed/>
                </p:oleObj>
              </mc:Choice>
              <mc:Fallback>
                <p:oleObj name="Bitmap Image" r:id="rId13" imgW="1038370" imgH="714286" progId="Paint.Picture">
                  <p:embed/>
                  <p:pic>
                    <p:nvPicPr>
                      <p:cNvPr id="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40000" contrast="-58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43625"/>
                        <a:ext cx="10382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2" descr="C:\Documents and Settings\sbest\Desktop\Proposal Images\Counseling.gif"/>
          <p:cNvPicPr>
            <a:picLocks noChangeAspect="1" noChangeArrowheads="1"/>
          </p:cNvPicPr>
          <p:nvPr/>
        </p:nvPicPr>
        <p:blipFill>
          <a:blip r:embed="rId15">
            <a:lum bright="40000" contrast="-5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46800"/>
            <a:ext cx="10668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657600" y="6400800"/>
            <a:ext cx="2438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/>
              <a:t>© Claremont EAP,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F05F11-BA26-4444-8A51-C61A92437F9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1AC90470-22F5-4A06-B4B2-A13A965282E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7" y="6297929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7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Hea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0"/>
            <a:ext cx="9144000" cy="1371598"/>
          </a:xfrm>
          <a:prstGeom prst="rect">
            <a:avLst/>
          </a:prstGeom>
          <a:solidFill>
            <a:srgbClr val="09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A1DCA6-1CDC-46F1-9D84-D15C3023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5" y="320678"/>
            <a:ext cx="8217568" cy="83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788368-2927-4736-BC3A-A64185704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04" y="1853514"/>
            <a:ext cx="8217569" cy="37564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0CFFF-7CC7-4B37-92B3-CE8F89990DE7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8BA9DAB-A6FA-4D0F-9F2D-74E3675C0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F8303BCA-4C07-4574-9CF7-7DD9B72B2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7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Hea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094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0"/>
            <a:ext cx="9144000" cy="1371598"/>
          </a:xfrm>
          <a:prstGeom prst="rect">
            <a:avLst/>
          </a:prstGeom>
          <a:solidFill>
            <a:srgbClr val="87B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CDE2B3-D895-428F-8317-A2393501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5" y="320678"/>
            <a:ext cx="8217568" cy="83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EEBE8F-6D1C-454E-BFF6-CB71667A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05" y="1609057"/>
            <a:ext cx="8217568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570A7-AFDD-4341-B2EB-B5D1649D8513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1B257F8-A5B0-456F-BE9D-4A8BA460D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13DB0C27-3CD0-473A-B0C1-05D74AE3E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8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ight Blue Hea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0"/>
            <a:ext cx="9144000" cy="13715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254440-83C3-454B-9301-B8B219FB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5" y="320678"/>
            <a:ext cx="8217568" cy="83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FF6D0E-AD3A-4E77-9105-8F9309F3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05" y="1609057"/>
            <a:ext cx="8217568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95B74-7CBD-4C53-ABD0-B969AE00F8F8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30EB063-9529-4DCE-AC87-99594B583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CB9BB1-C23A-4478-AF81-0E5771F8FB32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094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C7300B5D-78F5-4CAD-AA69-06124696B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2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82"/>
          <a:stretch/>
        </p:blipFill>
        <p:spPr>
          <a:xfrm>
            <a:off x="6408115" y="1"/>
            <a:ext cx="2735885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0" y="1400718"/>
            <a:ext cx="5263516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3748EA-3B9C-49B5-BA12-B86CF0989E42}"/>
              </a:ext>
            </a:extLst>
          </p:cNvPr>
          <p:cNvSpPr/>
          <p:nvPr userDrawn="1"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9C1B55-45B9-438A-A195-00A67CDAE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752"/>
          <a:stretch/>
        </p:blipFill>
        <p:spPr>
          <a:xfrm>
            <a:off x="0" y="1560413"/>
            <a:ext cx="6825082" cy="37371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07A59-9124-49FA-8C0E-6FE663FF5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DA812-FF21-4B89-8E50-86ACD60D9601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A8D5EF-3EF2-488F-9C3C-49E9EC7B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71931D6C-CEA6-44DF-AA12-C4668ECE7D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2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48"/>
          <a:stretch/>
        </p:blipFill>
        <p:spPr>
          <a:xfrm>
            <a:off x="6400801" y="0"/>
            <a:ext cx="2743200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02BAF-FBD6-4CDE-8B57-37699BA5D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52"/>
          <a:stretch/>
        </p:blipFill>
        <p:spPr>
          <a:xfrm>
            <a:off x="0" y="1560413"/>
            <a:ext cx="6854342" cy="373717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9171E8-3A75-47CF-A371-B77294261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19578-8409-4386-862B-07E94F0D332F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28DBD20-AC40-4E54-BA98-5C7B54E18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DDAFFC4D-639D-4577-9A29-527A6B837F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2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C610B1-B2A6-4903-A72D-154788186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23"/>
          <a:stretch/>
        </p:blipFill>
        <p:spPr>
          <a:xfrm>
            <a:off x="6400800" y="0"/>
            <a:ext cx="2743200" cy="62185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02BAF-FBD6-4CDE-8B57-37699BA5D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52"/>
          <a:stretch/>
        </p:blipFill>
        <p:spPr>
          <a:xfrm>
            <a:off x="0" y="1560413"/>
            <a:ext cx="6854342" cy="373717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9171E8-3A75-47CF-A371-B77294261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5DB91B-1D64-47C4-B193-6003070CAF3A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0E7408D-B28D-4D01-B510-E590A95A0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744A5688-265A-4590-A19E-8EAE0355D8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4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679F01-45E6-45C1-A9C6-0E763C542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98"/>
          <a:stretch/>
        </p:blipFill>
        <p:spPr>
          <a:xfrm>
            <a:off x="6393485" y="1"/>
            <a:ext cx="2750516" cy="621598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02BAF-FBD6-4CDE-8B57-37699BA5D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52"/>
          <a:stretch/>
        </p:blipFill>
        <p:spPr>
          <a:xfrm>
            <a:off x="0" y="1560413"/>
            <a:ext cx="6854342" cy="373717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9171E8-3A75-47CF-A371-B77294261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E4DE1-2C24-4167-A21C-382DF9FC152C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C5F79FF-FC49-44ED-A12E-1D79FD6C7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0961411E-C0D5-4371-AE83-0F2F4FEA90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357" y="60327"/>
            <a:ext cx="82317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357" y="1825626"/>
            <a:ext cx="8231744" cy="394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51318-E11A-42BF-8185-22C0D32C7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9410" y="6205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92" r:id="rId7"/>
    <p:sldLayoutId id="2147483698" r:id="rId8"/>
    <p:sldLayoutId id="2147483701" r:id="rId9"/>
    <p:sldLayoutId id="2147483693" r:id="rId10"/>
    <p:sldLayoutId id="2147483694" r:id="rId11"/>
    <p:sldLayoutId id="2147483699" r:id="rId12"/>
    <p:sldLayoutId id="2147483702" r:id="rId13"/>
    <p:sldLayoutId id="2147483695" r:id="rId14"/>
    <p:sldLayoutId id="2147483696" r:id="rId15"/>
    <p:sldLayoutId id="2147483700" r:id="rId16"/>
    <p:sldLayoutId id="2147483703" r:id="rId17"/>
    <p:sldLayoutId id="2147483690" r:id="rId18"/>
    <p:sldLayoutId id="2147483704" r:id="rId19"/>
    <p:sldLayoutId id="2147483705" r:id="rId20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397877" y="3368661"/>
            <a:ext cx="4114487" cy="9144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400" dirty="0"/>
              <a:t>Presented by </a:t>
            </a:r>
          </a:p>
          <a:p>
            <a:pPr algn="l" eaLnBrk="1" hangingPunct="1"/>
            <a:r>
              <a:rPr lang="en-US" altLang="en-US" sz="2400" dirty="0"/>
              <a:t>Claremont EAP</a:t>
            </a:r>
          </a:p>
          <a:p>
            <a:pPr algn="l" eaLnBrk="1" hangingPunct="1"/>
            <a:r>
              <a:rPr lang="en-US" altLang="en-US" sz="2400" dirty="0"/>
              <a:t>800-834-3773</a:t>
            </a:r>
          </a:p>
          <a:p>
            <a:pPr algn="l" eaLnBrk="1" hangingPunct="1"/>
            <a:r>
              <a:rPr lang="en-US" altLang="en-US" sz="2400" dirty="0" err="1"/>
              <a:t>www.claremonteap.com</a:t>
            </a:r>
            <a:endParaRPr lang="en-US" altLang="en-US" sz="24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8170" y="19050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Attitude is Everything: </a:t>
            </a:r>
            <a:br>
              <a:rPr lang="en-US" altLang="en-US" sz="3600" dirty="0"/>
            </a:br>
            <a:r>
              <a:rPr lang="en-US" altLang="en-US" sz="3600" dirty="0"/>
              <a:t>Creating a Positive </a:t>
            </a:r>
            <a:br>
              <a:rPr lang="en-US" altLang="en-US" sz="3600" dirty="0"/>
            </a:br>
            <a:r>
              <a:rPr lang="en-US" altLang="en-US" sz="3600" dirty="0"/>
              <a:t>Attitude</a:t>
            </a:r>
          </a:p>
        </p:txBody>
      </p:sp>
    </p:spTree>
    <p:extLst>
      <p:ext uri="{BB962C8B-B14F-4D97-AF65-F5344CB8AC3E}">
        <p14:creationId xmlns:p14="http://schemas.microsoft.com/office/powerpoint/2010/main" val="126015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Adversity Serves Us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Gives us perspective</a:t>
            </a:r>
          </a:p>
          <a:p>
            <a:pPr marL="533400" indent="-5334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Teaches us to be grateful</a:t>
            </a:r>
          </a:p>
          <a:p>
            <a:pPr marL="533400" indent="-5334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Brings out our hidden potential</a:t>
            </a:r>
          </a:p>
          <a:p>
            <a:pPr marL="533400" indent="-5334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Encourages us to make changes and take action</a:t>
            </a:r>
          </a:p>
          <a:p>
            <a:pPr marL="533400" indent="-5334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Teaches us valuable lessons</a:t>
            </a:r>
          </a:p>
          <a:p>
            <a:pPr marL="533400" indent="-5334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Opens a new door</a:t>
            </a:r>
          </a:p>
          <a:p>
            <a:pPr marL="533400" indent="-5334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Builds confidence and self-esteem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B74EF5-7094-48C8-9A77-3726FE95F3C6}" type="slidenum">
              <a:rPr lang="en-US" altLang="en-US" sz="1400">
                <a:latin typeface="Franklin Gothic Book" pitchFamily="34" charset="0"/>
              </a:rPr>
              <a:pPr eaLnBrk="1" hangingPunct="1"/>
              <a:t>10</a:t>
            </a:fld>
            <a:endParaRPr lang="en-US" altLang="en-US" sz="1400">
              <a:latin typeface="Franklin Gothic Book" pitchFamily="34" charset="0"/>
            </a:endParaRPr>
          </a:p>
        </p:txBody>
      </p:sp>
      <p:sp>
        <p:nvSpPr>
          <p:cNvPr id="13318" name="Text Box 1028"/>
          <p:cNvSpPr txBox="1">
            <a:spLocks noChangeArrowheads="1"/>
          </p:cNvSpPr>
          <p:nvPr/>
        </p:nvSpPr>
        <p:spPr bwMode="auto">
          <a:xfrm>
            <a:off x="5982460" y="56134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Source:  Attitude is Everything: Change Your Attitude and You Change Your Life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by Jeff Keller</a:t>
            </a:r>
          </a:p>
        </p:txBody>
      </p:sp>
    </p:spTree>
    <p:extLst>
      <p:ext uri="{BB962C8B-B14F-4D97-AF65-F5344CB8AC3E}">
        <p14:creationId xmlns:p14="http://schemas.microsoft.com/office/powerpoint/2010/main" val="205991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Speak!  (Watch Your Words) </a:t>
            </a:r>
          </a:p>
        </p:txBody>
      </p:sp>
      <p:sp>
        <p:nvSpPr>
          <p:cNvPr id="14340" name="Rectangle 205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/>
              <a:t>THOUGHTS </a:t>
            </a:r>
            <a:r>
              <a:rPr lang="en-US" altLang="en-US" sz="2400" b="1">
                <a:sym typeface="Wingdings 3" panose="05040102010807070707" pitchFamily="18" charset="2"/>
              </a:rPr>
              <a:t></a:t>
            </a:r>
            <a:r>
              <a:rPr lang="en-US" altLang="en-US" sz="2400" b="1"/>
              <a:t> WORDS </a:t>
            </a:r>
            <a:r>
              <a:rPr lang="en-US" altLang="en-US" sz="2400" b="1">
                <a:sym typeface="Wingdings 3" panose="05040102010807070707" pitchFamily="18" charset="2"/>
              </a:rPr>
              <a:t></a:t>
            </a:r>
            <a:r>
              <a:rPr lang="en-US" altLang="en-US" sz="2400" b="1"/>
              <a:t> BELIEFS </a:t>
            </a:r>
            <a:r>
              <a:rPr lang="en-US" altLang="en-US" sz="2400" b="1">
                <a:sym typeface="Wingdings 3" panose="05040102010807070707" pitchFamily="18" charset="2"/>
              </a:rPr>
              <a:t></a:t>
            </a:r>
            <a:r>
              <a:rPr lang="en-US" altLang="en-US" sz="2400" b="1"/>
              <a:t> ACTIONS </a:t>
            </a:r>
            <a:r>
              <a:rPr lang="en-US" altLang="en-US" sz="2400" b="1">
                <a:sym typeface="Wingdings 3" panose="05040102010807070707" pitchFamily="18" charset="2"/>
              </a:rPr>
              <a:t></a:t>
            </a:r>
            <a:r>
              <a:rPr lang="en-US" altLang="en-US" sz="2400" b="1"/>
              <a:t> RESULTS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Your words blaze a trail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How are you?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Stop complaining!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F9BEEE-63FC-486E-A172-36EEC94E3256}" type="slidenum">
              <a:rPr lang="en-US" altLang="en-US" sz="1400">
                <a:latin typeface="Franklin Gothic Book" pitchFamily="34" charset="0"/>
              </a:rPr>
              <a:pPr eaLnBrk="1" hangingPunct="1"/>
              <a:t>11</a:t>
            </a:fld>
            <a:endParaRPr lang="en-US" altLang="en-US" sz="1400">
              <a:latin typeface="Franklin Gothic Book" pitchFamily="34" charset="0"/>
            </a:endParaRPr>
          </a:p>
        </p:txBody>
      </p:sp>
      <p:sp>
        <p:nvSpPr>
          <p:cNvPr id="14342" name="Text Box 1028"/>
          <p:cNvSpPr txBox="1">
            <a:spLocks noChangeArrowheads="1"/>
          </p:cNvSpPr>
          <p:nvPr/>
        </p:nvSpPr>
        <p:spPr bwMode="auto">
          <a:xfrm>
            <a:off x="6022217" y="56134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Source:  Attitude is Everything: Change Your Attitude and You Change Your Life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by Jeff Keller</a:t>
            </a:r>
          </a:p>
        </p:txBody>
      </p:sp>
    </p:spTree>
    <p:extLst>
      <p:ext uri="{BB962C8B-B14F-4D97-AF65-F5344CB8AC3E}">
        <p14:creationId xmlns:p14="http://schemas.microsoft.com/office/powerpoint/2010/main" val="82763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to Change Your Mind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Reason with facts, not feelings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Be honest about the messages we send ourselves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Stay connected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Plan for your happiness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Become a problem-solver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Find the silver lining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Keep judgments in check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Keep expectations in check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Face your fears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C3C9908-3146-4C9D-820E-03EB92119F0A}" type="slidenum">
              <a:rPr lang="en-US" altLang="en-US" sz="1400">
                <a:latin typeface="Franklin Gothic Book" pitchFamily="34" charset="0"/>
              </a:rPr>
              <a:pPr eaLnBrk="1" hangingPunct="1"/>
              <a:t>12</a:t>
            </a:fld>
            <a:endParaRPr lang="en-US" altLang="en-US" sz="140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8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/>
              <a:t>Act! (Success Comes to Those Who Act) – Part 1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Associate with positive people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Confront your fears and grow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E8EC3F7-719D-4EDB-9ADF-4E076CADBF7A}" type="slidenum">
              <a:rPr lang="en-US" altLang="en-US" sz="1400">
                <a:latin typeface="Franklin Gothic Book" pitchFamily="34" charset="0"/>
              </a:rPr>
              <a:pPr eaLnBrk="1" hangingPunct="1"/>
              <a:t>13</a:t>
            </a:fld>
            <a:endParaRPr lang="en-US" altLang="en-US" sz="1400">
              <a:latin typeface="Franklin Gothic Book" pitchFamily="34" charset="0"/>
            </a:endParaRPr>
          </a:p>
        </p:txBody>
      </p:sp>
      <p:sp>
        <p:nvSpPr>
          <p:cNvPr id="16390" name="Text Box 1028"/>
          <p:cNvSpPr txBox="1">
            <a:spLocks noChangeArrowheads="1"/>
          </p:cNvSpPr>
          <p:nvPr/>
        </p:nvSpPr>
        <p:spPr bwMode="auto">
          <a:xfrm>
            <a:off x="5982460" y="56134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Source:  Attitude is Everything: Change Your Attitude and You Change Your Life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by Jeff Keller</a:t>
            </a:r>
          </a:p>
        </p:txBody>
      </p:sp>
    </p:spTree>
    <p:extLst>
      <p:ext uri="{BB962C8B-B14F-4D97-AF65-F5344CB8AC3E}">
        <p14:creationId xmlns:p14="http://schemas.microsoft.com/office/powerpoint/2010/main" val="2818189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Common Fears About Work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/>
              <a:t>Public speaking or giving presentations</a:t>
            </a:r>
          </a:p>
          <a:p>
            <a:pPr marL="609600" indent="-6096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/>
              <a:t>Hearing the word “No” or having ideas rejected</a:t>
            </a:r>
          </a:p>
          <a:p>
            <a:pPr marL="609600" indent="-6096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/>
              <a:t>Changing jobs or starting own business</a:t>
            </a:r>
          </a:p>
          <a:p>
            <a:pPr marL="609600" indent="-6096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/>
              <a:t>Telling managers or executives “negative news”</a:t>
            </a:r>
          </a:p>
          <a:p>
            <a:pPr marL="609600" indent="-6096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/>
              <a:t>Talking to people in upper management</a:t>
            </a:r>
          </a:p>
          <a:p>
            <a:pPr marL="609600" indent="-6096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/>
              <a:t>Fear of failure</a:t>
            </a:r>
          </a:p>
          <a:p>
            <a:pPr marL="609600" indent="-609600" eaLnBrk="1" hangingPunct="1">
              <a:buClr>
                <a:srgbClr val="002060"/>
              </a:buClr>
              <a:buFontTx/>
              <a:buNone/>
            </a:pPr>
            <a:endParaRPr lang="en-US" alt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FA5F28-DAA9-46EB-AEB5-B79ABE4B18C3}" type="slidenum">
              <a:rPr lang="en-US" altLang="en-US" sz="1400">
                <a:latin typeface="Franklin Gothic Book" pitchFamily="34" charset="0"/>
              </a:rPr>
              <a:pPr eaLnBrk="1" hangingPunct="1"/>
              <a:t>14</a:t>
            </a:fld>
            <a:endParaRPr lang="en-US" altLang="en-US" sz="140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2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To Face Your Fears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Examine what you’re afraid of</a:t>
            </a:r>
          </a:p>
          <a:p>
            <a:pPr marL="799986" lvl="1" indent="-3429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200" dirty="0"/>
              <a:t>Things in the way of your personal and professional growth</a:t>
            </a:r>
          </a:p>
          <a:p>
            <a:pPr marL="799986" lvl="1" indent="-3429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200" dirty="0"/>
              <a:t>Things outside of your comfort zone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Adopt a “can-do” attitude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Take baby steps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Reframe the situation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Keep moving forward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Just do it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14FBDCF-AD1E-4486-8F59-62418081BEE1}" type="slidenum">
              <a:rPr lang="en-US" altLang="en-US" sz="1400">
                <a:latin typeface="Franklin Gothic Book" pitchFamily="34" charset="0"/>
              </a:rPr>
              <a:pPr eaLnBrk="1" hangingPunct="1"/>
              <a:t>15</a:t>
            </a:fld>
            <a:endParaRPr lang="en-US" altLang="en-US" sz="140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6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Act! (Success Comes to Those Who Act) – Part 2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Get out there and fail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Set solid goals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Network to get results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EDE5DAF-DFD6-4F3B-84E1-3D0DB4A8FED3}" type="slidenum">
              <a:rPr lang="en-US" altLang="en-US" sz="1400">
                <a:latin typeface="Franklin Gothic Book" pitchFamily="34" charset="0"/>
              </a:rPr>
              <a:pPr eaLnBrk="1" hangingPunct="1"/>
              <a:t>16</a:t>
            </a:fld>
            <a:endParaRPr lang="en-US" altLang="en-US" sz="1400">
              <a:latin typeface="Franklin Gothic Book" pitchFamily="34" charset="0"/>
            </a:endParaRPr>
          </a:p>
        </p:txBody>
      </p:sp>
      <p:sp>
        <p:nvSpPr>
          <p:cNvPr id="19462" name="Text Box 1028"/>
          <p:cNvSpPr txBox="1">
            <a:spLocks noChangeArrowheads="1"/>
          </p:cNvSpPr>
          <p:nvPr/>
        </p:nvSpPr>
        <p:spPr bwMode="auto">
          <a:xfrm>
            <a:off x="6022216" y="56134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Source:  Attitude is Everything: Change Your Attitude and You Change Your Life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by Jeff Keller</a:t>
            </a:r>
          </a:p>
        </p:txBody>
      </p:sp>
    </p:spTree>
    <p:extLst>
      <p:ext uri="{BB962C8B-B14F-4D97-AF65-F5344CB8AC3E}">
        <p14:creationId xmlns:p14="http://schemas.microsoft.com/office/powerpoint/2010/main" val="3732417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How to Develop a Can-Do Personality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Focus on the task, not yourself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Forget what other people think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Sharpen your skills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Do it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Be kind to yourself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Enjoy the ride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203C2A-1125-4293-9674-A104410C04ED}" type="slidenum">
              <a:rPr lang="en-US" altLang="en-US" sz="1400">
                <a:latin typeface="Franklin Gothic Book" pitchFamily="34" charset="0"/>
              </a:rPr>
              <a:pPr eaLnBrk="1" hangingPunct="1"/>
              <a:t>17</a:t>
            </a:fld>
            <a:endParaRPr lang="en-US" altLang="en-US" sz="140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20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Are You Going to Do?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719A28-AAC7-4F70-8675-95E836BE2982}" type="slidenum">
              <a:rPr lang="en-US" altLang="en-US" sz="1400">
                <a:latin typeface="Franklin Gothic Book" pitchFamily="34" charset="0"/>
              </a:rPr>
              <a:pPr eaLnBrk="1" hangingPunct="1"/>
              <a:t>18</a:t>
            </a:fld>
            <a:endParaRPr lang="en-US" altLang="en-US" sz="1400">
              <a:latin typeface="Franklin Gothic Book" pitchFamily="34" charset="0"/>
            </a:endParaRPr>
          </a:p>
        </p:txBody>
      </p:sp>
      <p:graphicFrame>
        <p:nvGraphicFramePr>
          <p:cNvPr id="10037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696670"/>
              </p:ext>
            </p:extLst>
          </p:nvPr>
        </p:nvGraphicFramePr>
        <p:xfrm>
          <a:off x="1447800" y="1371600"/>
          <a:ext cx="6259513" cy="4610744"/>
        </p:xfrm>
        <a:graphic>
          <a:graphicData uri="http://schemas.openxmlformats.org/drawingml/2006/table">
            <a:tbl>
              <a:tblPr/>
              <a:tblGrid>
                <a:gridCol w="208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5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KEEP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(doing)</a:t>
                      </a:r>
                    </a:p>
                  </a:txBody>
                  <a:tcPr marL="86493" marR="86493" marT="43214" marB="432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START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(doing)</a:t>
                      </a:r>
                    </a:p>
                  </a:txBody>
                  <a:tcPr marL="86493" marR="86493" marT="43214" marB="432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STOP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(doing)</a:t>
                      </a:r>
                    </a:p>
                  </a:txBody>
                  <a:tcPr marL="86493" marR="86493" marT="43214" marB="432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L="86493" marR="86493" marT="43214" marB="432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L="86493" marR="86493" marT="43214" marB="432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L="86493" marR="86493" marT="43214" marB="432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992234"/>
      </p:ext>
    </p:extLst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Wrap-Up</a:t>
            </a:r>
          </a:p>
        </p:txBody>
      </p:sp>
      <p:sp>
        <p:nvSpPr>
          <p:cNvPr id="22532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Remember:</a:t>
            </a:r>
          </a:p>
          <a:p>
            <a:pPr marL="799986" lvl="1" indent="-342900" eaLnBrk="1" hangingPunct="1">
              <a:buFont typeface="Wingdings" pitchFamily="2" charset="2"/>
              <a:buChar char="ü"/>
            </a:pPr>
            <a:r>
              <a:rPr lang="en-US" altLang="en-US" sz="2200" dirty="0"/>
              <a:t>Don’t confuse stuff with success</a:t>
            </a:r>
          </a:p>
          <a:p>
            <a:pPr marL="799986" lvl="1" indent="-342900" eaLnBrk="1" hangingPunct="1">
              <a:buFont typeface="Wingdings" pitchFamily="2" charset="2"/>
              <a:buChar char="ü"/>
            </a:pPr>
            <a:r>
              <a:rPr lang="en-US" altLang="en-US" sz="2200" dirty="0"/>
              <a:t>Enjoy what you have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Make a commitment to improve your attitude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Evaluations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2A3464C-4166-4E7D-88E5-3D83AFAA6161}" type="slidenum">
              <a:rPr lang="en-US" altLang="en-US" sz="1400">
                <a:latin typeface="Franklin Gothic Book" pitchFamily="34" charset="0"/>
              </a:rPr>
              <a:pPr eaLnBrk="1" hangingPunct="1"/>
              <a:t>19</a:t>
            </a:fld>
            <a:endParaRPr lang="en-US" altLang="en-US" sz="1400">
              <a:latin typeface="Franklin Gothic Book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CDC7F-7DEE-4C2E-A9D9-98A57CA17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81" y="3585114"/>
            <a:ext cx="1897683" cy="208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Good Quotes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What the caterpillar calls the end, the rest of the world calls a butterfly. – Lao Tzu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Whether you think you can – or think you can’t – you’re right! – Henry Ford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The greatest mistake a person can make is to be afraid of making one. – Elbert Hubbard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To change your circumstances, first start thinking differently.  - Norman Vincent Peale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253C8C0-B9BC-4443-9BD6-22CBDFA5634F}" type="slidenum">
              <a:rPr lang="en-US" altLang="en-US" sz="1400">
                <a:latin typeface="Franklin Gothic Book" pitchFamily="34" charset="0"/>
              </a:rPr>
              <a:pPr eaLnBrk="1" hangingPunct="1"/>
              <a:t>2</a:t>
            </a:fld>
            <a:endParaRPr lang="en-US" altLang="en-US" sz="140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8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 of Today’s Session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Learn tips and techniques to create a positive outlook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Learn how to identify and overcome obstacles and resistances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Appreciate the art of learning from adversity and mistakes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E7505F-F720-4456-96B2-6F8584A3CB0B}" type="slidenum">
              <a:rPr lang="en-US" altLang="en-US" sz="1400">
                <a:latin typeface="Franklin Gothic Book" pitchFamily="34" charset="0"/>
              </a:rPr>
              <a:pPr eaLnBrk="1" hangingPunct="1"/>
              <a:t>3</a:t>
            </a:fld>
            <a:endParaRPr lang="en-US" altLang="en-US" sz="140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3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an Attitude?</a:t>
            </a:r>
          </a:p>
        </p:txBody>
      </p:sp>
      <p:sp>
        <p:nvSpPr>
          <p:cNvPr id="7172" name="Rectangle 102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 complex mental state involving beliefs, feelings, values and dispositions to act in certain ways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Example:  “Pat has the attitude that work is fun."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Is attitude a choice?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55B55D6-0777-4599-9F4D-9F85E0F6FCE4}" type="slidenum">
              <a:rPr lang="en-US" altLang="en-US" sz="1400">
                <a:latin typeface="Franklin Gothic Book" pitchFamily="34" charset="0"/>
              </a:rPr>
              <a:pPr eaLnBrk="1" hangingPunct="1"/>
              <a:t>4</a:t>
            </a:fld>
            <a:endParaRPr lang="en-US" altLang="en-US" sz="140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1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Benefits of Staying Positive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Staying positive helps us: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Get along better with others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Feel better emotionally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Mitigate depression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Feel better physically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Relax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Feel more competent and confident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Achieve our goals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ABE37A-3D59-4B11-9821-D8EF804CE113}" type="slidenum">
              <a:rPr lang="en-US" altLang="en-US" sz="1400">
                <a:latin typeface="Franklin Gothic Book" pitchFamily="34" charset="0"/>
              </a:rPr>
              <a:pPr eaLnBrk="1" hangingPunct="1"/>
              <a:t>5</a:t>
            </a:fld>
            <a:endParaRPr lang="en-US" altLang="en-US" sz="140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Discussion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How do we sabotage ourselves from thinking positively?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EFE679-B6E4-4318-B803-35597A01D37F}" type="slidenum">
              <a:rPr lang="en-US" altLang="en-US" sz="1400">
                <a:latin typeface="Franklin Gothic Book" pitchFamily="34" charset="0"/>
              </a:rPr>
              <a:pPr eaLnBrk="1" hangingPunct="1"/>
              <a:t>6</a:t>
            </a:fld>
            <a:endParaRPr lang="en-US" altLang="en-US" sz="1400">
              <a:latin typeface="Franklin Gothic Book" pitchFamily="34" charset="0"/>
            </a:endParaRP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4114800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6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Master the Principles of Positive Thinking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Believe in yourself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Use your mind to gain peace and restore energy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Create your own happiness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Stop fuming and fretting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Expect the best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Don’t believe in defeat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Break the worry habit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Practice silence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Resolve differences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9E1BC2-96FA-43F9-982E-3C469E49C7B7}" type="slidenum">
              <a:rPr lang="en-US" altLang="en-US" sz="1400">
                <a:latin typeface="Franklin Gothic Book" pitchFamily="34" charset="0"/>
              </a:rPr>
              <a:pPr eaLnBrk="1" hangingPunct="1"/>
              <a:t>7</a:t>
            </a:fld>
            <a:endParaRPr lang="en-US" altLang="en-US" sz="1400">
              <a:latin typeface="Franklin Gothic Book" pitchFamily="34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118114" y="5910468"/>
            <a:ext cx="5033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Source:  The Power of Positive Thinking  by Norman Vincent Peale</a:t>
            </a:r>
          </a:p>
        </p:txBody>
      </p:sp>
    </p:spTree>
    <p:extLst>
      <p:ext uri="{BB962C8B-B14F-4D97-AF65-F5344CB8AC3E}">
        <p14:creationId xmlns:p14="http://schemas.microsoft.com/office/powerpoint/2010/main" val="193051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Framework</a:t>
            </a:r>
          </a:p>
        </p:txBody>
      </p:sp>
      <p:sp>
        <p:nvSpPr>
          <p:cNvPr id="11268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Think:  Success begins in the mind</a:t>
            </a:r>
          </a:p>
          <a:p>
            <a:pPr marL="609600" indent="-6096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Speak:  Watch your words</a:t>
            </a:r>
          </a:p>
          <a:p>
            <a:pPr marL="609600" indent="-609600" eaLnBrk="1" hangingPunct="1">
              <a:buClr>
                <a:srgbClr val="00206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Act:  Success comes to those who act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E1C9E63-0B9C-4C74-9F39-CC598B8621DD}" type="slidenum">
              <a:rPr lang="en-US" altLang="en-US" sz="1400">
                <a:latin typeface="Franklin Gothic Book" pitchFamily="34" charset="0"/>
              </a:rPr>
              <a:pPr eaLnBrk="1" hangingPunct="1"/>
              <a:t>8</a:t>
            </a:fld>
            <a:endParaRPr lang="en-US" altLang="en-US" sz="1400">
              <a:latin typeface="Franklin Gothic Book" pitchFamily="34" charset="0"/>
            </a:endParaRPr>
          </a:p>
        </p:txBody>
      </p:sp>
      <p:sp>
        <p:nvSpPr>
          <p:cNvPr id="11269" name="Text Box 1028"/>
          <p:cNvSpPr txBox="1">
            <a:spLocks noChangeArrowheads="1"/>
          </p:cNvSpPr>
          <p:nvPr/>
        </p:nvSpPr>
        <p:spPr bwMode="auto">
          <a:xfrm>
            <a:off x="6002337" y="56134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Source:  Attitude is Everything: Change Your Attitude and You Change Your Life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by Jeff Keller</a:t>
            </a:r>
          </a:p>
        </p:txBody>
      </p:sp>
    </p:spTree>
    <p:extLst>
      <p:ext uri="{BB962C8B-B14F-4D97-AF65-F5344CB8AC3E}">
        <p14:creationId xmlns:p14="http://schemas.microsoft.com/office/powerpoint/2010/main" val="370263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Think! (Success Begins in the Mind)</a:t>
            </a:r>
          </a:p>
        </p:txBody>
      </p:sp>
      <p:sp>
        <p:nvSpPr>
          <p:cNvPr id="12292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Your attitude is your window to the world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You’re a human magnet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Picture your way to success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Make a commitment and you’ll move mountains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Turn your problems into opportunities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E4B0D1-3121-4014-8CF0-73610875A2DB}" type="slidenum">
              <a:rPr lang="en-US" altLang="en-US" sz="1400">
                <a:latin typeface="Franklin Gothic Book" pitchFamily="34" charset="0"/>
              </a:rPr>
              <a:pPr eaLnBrk="1" hangingPunct="1"/>
              <a:t>9</a:t>
            </a:fld>
            <a:endParaRPr lang="en-US" altLang="en-US" sz="1400">
              <a:latin typeface="Franklin Gothic Book" pitchFamily="34" charset="0"/>
            </a:endParaRPr>
          </a:p>
        </p:txBody>
      </p:sp>
      <p:sp>
        <p:nvSpPr>
          <p:cNvPr id="12293" name="Text Box 1028"/>
          <p:cNvSpPr txBox="1">
            <a:spLocks noChangeArrowheads="1"/>
          </p:cNvSpPr>
          <p:nvPr/>
        </p:nvSpPr>
        <p:spPr bwMode="auto">
          <a:xfrm>
            <a:off x="5982458" y="56134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Source:  Attitude is Everything: Change Your Attitude and You Change Your Life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by Jeff Keller</a:t>
            </a:r>
          </a:p>
        </p:txBody>
      </p:sp>
    </p:spTree>
    <p:extLst>
      <p:ext uri="{BB962C8B-B14F-4D97-AF65-F5344CB8AC3E}">
        <p14:creationId xmlns:p14="http://schemas.microsoft.com/office/powerpoint/2010/main" val="957901482"/>
      </p:ext>
    </p:extLst>
  </p:cSld>
  <p:clrMapOvr>
    <a:masterClrMapping/>
  </p:clrMapOvr>
</p:sld>
</file>

<file path=ppt/theme/theme1.xml><?xml version="1.0" encoding="utf-8"?>
<a:theme xmlns:a="http://schemas.openxmlformats.org/drawingml/2006/main" name="CLAREMONT PPT MASTER THEME 10.2020">
  <a:themeElements>
    <a:clrScheme name="TSQ - Marbella Dark">
      <a:dk1>
        <a:srgbClr val="FFFFFF"/>
      </a:dk1>
      <a:lt1>
        <a:srgbClr val="FFFFFF"/>
      </a:lt1>
      <a:dk2>
        <a:srgbClr val="FFFFFF"/>
      </a:dk2>
      <a:lt2>
        <a:srgbClr val="363D48"/>
      </a:lt2>
      <a:accent1>
        <a:srgbClr val="EA8831"/>
      </a:accent1>
      <a:accent2>
        <a:srgbClr val="4D6F84"/>
      </a:accent2>
      <a:accent3>
        <a:srgbClr val="2FAFCE"/>
      </a:accent3>
      <a:accent4>
        <a:srgbClr val="EA8831"/>
      </a:accent4>
      <a:accent5>
        <a:srgbClr val="4D6F84"/>
      </a:accent5>
      <a:accent6>
        <a:srgbClr val="2FAFCE"/>
      </a:accent6>
      <a:hlink>
        <a:srgbClr val="69A020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REMONT PPT MASTER THEME 10.2020" id="{F44BD02B-4D2B-468B-AC05-983A1FAD4A18}" vid="{7D625F69-B7D0-40A1-952D-9686F43674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069f36d3-ed4a-4ba3-8e06-7199653cf956" xsi:nil="true"/>
    <DocType2 xmlns="069f36d3-ed4a-4ba3-8e06-7199653cf95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00C766391714A9248E0E8B196D297" ma:contentTypeVersion="2" ma:contentTypeDescription="Create a new document." ma:contentTypeScope="" ma:versionID="9e6f5bfcdb32a65443f4321f7c594b15">
  <xsd:schema xmlns:xsd="http://www.w3.org/2001/XMLSchema" xmlns:xs="http://www.w3.org/2001/XMLSchema" xmlns:p="http://schemas.microsoft.com/office/2006/metadata/properties" xmlns:ns2="069f36d3-ed4a-4ba3-8e06-7199653cf956" targetNamespace="http://schemas.microsoft.com/office/2006/metadata/properties" ma:root="true" ma:fieldsID="afc853f171c47e4e91cb830c112b69d7" ns2:_="">
    <xsd:import namespace="069f36d3-ed4a-4ba3-8e06-7199653cf956"/>
    <xsd:element name="properties">
      <xsd:complexType>
        <xsd:sequence>
          <xsd:element name="documentManagement">
            <xsd:complexType>
              <xsd:all>
                <xsd:element ref="ns2:DocType" minOccurs="0"/>
                <xsd:element ref="ns2:DocType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f36d3-ed4a-4ba3-8e06-7199653cf956" elementFormDefault="qualified">
    <xsd:import namespace="http://schemas.microsoft.com/office/2006/documentManagement/types"/>
    <xsd:import namespace="http://schemas.microsoft.com/office/infopath/2007/PartnerControls"/>
    <xsd:element name="DocType" ma:index="8" nillable="true" ma:displayName="DocType" ma:format="Dropdown" ma:internalName="DocType">
      <xsd:simpleType>
        <xsd:restriction base="dms:Choice">
          <xsd:enumeration value="2023"/>
          <xsd:enumeration value="2022"/>
          <xsd:enumeration value="2021"/>
          <xsd:enumeration value="2021-2022"/>
          <xsd:enumeration value="2022-2023"/>
        </xsd:restriction>
      </xsd:simpleType>
    </xsd:element>
    <xsd:element name="DocType2" ma:index="9" nillable="true" ma:displayName="DocType2" ma:format="RadioButtons" ma:internalName="DocType2">
      <xsd:simpleType>
        <xsd:restriction base="dms:Choice">
          <xsd:enumeration value="Agenda"/>
          <xsd:enumeration value="Minutes"/>
          <xsd:enumeration value="Redistricting Documents"/>
          <xsd:enumeration value="Information"/>
          <xsd:enumeration value="Repor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722382-7194-4D4B-B772-F4EE40244E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55D03-11D9-40E8-B1B8-E886D63AA3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CFC35F-E1C2-4835-B0F8-C2F2CB2F55F3}"/>
</file>

<file path=docProps/app.xml><?xml version="1.0" encoding="utf-8"?>
<Properties xmlns="http://schemas.openxmlformats.org/officeDocument/2006/extended-properties" xmlns:vt="http://schemas.openxmlformats.org/officeDocument/2006/docPropsVTypes">
  <Template>CLAREMONT PPT MASTER THEME 10.2020</Template>
  <TotalTime>100</TotalTime>
  <Words>764</Words>
  <Application>Microsoft Office PowerPoint</Application>
  <PresentationFormat>On-screen Show (4:3)</PresentationFormat>
  <Paragraphs>172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Franklin Gothic Book</vt:lpstr>
      <vt:lpstr>Times New Roman</vt:lpstr>
      <vt:lpstr>Wingdings</vt:lpstr>
      <vt:lpstr>CLAREMONT PPT MASTER THEME 10.2020</vt:lpstr>
      <vt:lpstr>Bitmap Image</vt:lpstr>
      <vt:lpstr>Attitude is Everything:  Creating a Positive  Attitude</vt:lpstr>
      <vt:lpstr>Good Quotes</vt:lpstr>
      <vt:lpstr>Objectives of Today’s Session</vt:lpstr>
      <vt:lpstr>What is an Attitude?</vt:lpstr>
      <vt:lpstr>Benefits of Staying Positive</vt:lpstr>
      <vt:lpstr>Discussion</vt:lpstr>
      <vt:lpstr>Master the Principles of Positive Thinking</vt:lpstr>
      <vt:lpstr>Framework</vt:lpstr>
      <vt:lpstr>Think! (Success Begins in the Mind)</vt:lpstr>
      <vt:lpstr>How Adversity Serves Us</vt:lpstr>
      <vt:lpstr>Speak!  (Watch Your Words) </vt:lpstr>
      <vt:lpstr>How to Change Your Mind</vt:lpstr>
      <vt:lpstr>Act! (Success Comes to Those Who Act) – Part 1</vt:lpstr>
      <vt:lpstr>Common Fears About Work</vt:lpstr>
      <vt:lpstr>How To Face Your Fears</vt:lpstr>
      <vt:lpstr>Act! (Success Comes to Those Who Act) – Part 2</vt:lpstr>
      <vt:lpstr>How to Develop a Can-Do Personality</vt:lpstr>
      <vt:lpstr>What Are You Going to Do?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Kreider</dc:creator>
  <cp:lastModifiedBy>Lindsey Ingram</cp:lastModifiedBy>
  <cp:revision>15</cp:revision>
  <dcterms:created xsi:type="dcterms:W3CDTF">2020-09-29T19:53:43Z</dcterms:created>
  <dcterms:modified xsi:type="dcterms:W3CDTF">2021-10-19T14:52:03Z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0x01010008F00C766391714A9248E0E8B196D297</vt:lpwstr>
  </property>
</Properties>
</file>