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61" r:id="rId2"/>
    <p:sldId id="275" r:id="rId3"/>
    <p:sldId id="271" r:id="rId4"/>
    <p:sldId id="266" r:id="rId5"/>
    <p:sldId id="267" r:id="rId6"/>
    <p:sldId id="269" r:id="rId7"/>
    <p:sldId id="270" r:id="rId8"/>
    <p:sldId id="256" r:id="rId9"/>
    <p:sldId id="257" r:id="rId10"/>
    <p:sldId id="276" r:id="rId11"/>
    <p:sldId id="258" r:id="rId12"/>
    <p:sldId id="260" r:id="rId13"/>
    <p:sldId id="262" r:id="rId14"/>
    <p:sldId id="263" r:id="rId15"/>
    <p:sldId id="264" r:id="rId16"/>
    <p:sldId id="278" r:id="rId17"/>
    <p:sldId id="277" r:id="rId18"/>
    <p:sldId id="265" r:id="rId19"/>
    <p:sldId id="27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50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6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56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5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76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1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8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6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8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yroll.services@wvm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thleen.Frecceri@wvm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921" y="5190389"/>
            <a:ext cx="5904565" cy="13214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Timesheet Training</a:t>
            </a:r>
            <a:br>
              <a:rPr lang="en-US" sz="5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oogle Shape;72;p1" descr="wvm-logo (1) (002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8075" y="577932"/>
            <a:ext cx="5884325" cy="4059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0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5DAAD7B-3C0D-43B8-B9FD-5525A675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01"/>
            <a:ext cx="12191997" cy="6859601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064049BD-E8B3-4172-B7B8-776350F22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27" b="7901"/>
          <a:stretch/>
        </p:blipFill>
        <p:spPr>
          <a:xfrm>
            <a:off x="262467" y="143838"/>
            <a:ext cx="5198563" cy="3150447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D1FB34-85B5-4BE6-BCBF-E34C3A42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426493"/>
            <a:ext cx="5198532" cy="33239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3E73FB-164D-4107-916B-69DA6ADF1045}"/>
              </a:ext>
            </a:extLst>
          </p:cNvPr>
          <p:cNvSpPr/>
          <p:nvPr/>
        </p:nvSpPr>
        <p:spPr>
          <a:xfrm>
            <a:off x="4665132" y="194734"/>
            <a:ext cx="381002" cy="397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BDF4C2-82F2-4698-B378-B53AFA707D0D}"/>
              </a:ext>
            </a:extLst>
          </p:cNvPr>
          <p:cNvSpPr/>
          <p:nvPr/>
        </p:nvSpPr>
        <p:spPr>
          <a:xfrm>
            <a:off x="5157004" y="230759"/>
            <a:ext cx="685800" cy="321734"/>
          </a:xfrm>
          <a:prstGeom prst="leftArrow">
            <a:avLst/>
          </a:prstGeom>
          <a:solidFill>
            <a:srgbClr val="92D050"/>
          </a:solidFill>
          <a:ln>
            <a:solidFill>
              <a:srgbClr val="D7F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641CA9-4314-48D5-81B6-58B87F19A51D}"/>
              </a:ext>
            </a:extLst>
          </p:cNvPr>
          <p:cNvSpPr/>
          <p:nvPr/>
        </p:nvSpPr>
        <p:spPr>
          <a:xfrm>
            <a:off x="1710265" y="5808134"/>
            <a:ext cx="1066801" cy="448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3CBC967-CA53-4B27-ADBD-E88519D99A2C}"/>
              </a:ext>
            </a:extLst>
          </p:cNvPr>
          <p:cNvSpPr/>
          <p:nvPr/>
        </p:nvSpPr>
        <p:spPr>
          <a:xfrm rot="-1200000">
            <a:off x="2904870" y="5564759"/>
            <a:ext cx="770466" cy="397934"/>
          </a:xfrm>
          <a:prstGeom prst="leftArrow">
            <a:avLst/>
          </a:prstGeom>
          <a:solidFill>
            <a:srgbClr val="92D050"/>
          </a:solidFill>
          <a:ln>
            <a:solidFill>
              <a:srgbClr val="D7F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B6AD7-A6FA-4416-BDF9-2FA9240C7D16}"/>
              </a:ext>
            </a:extLst>
          </p:cNvPr>
          <p:cNvSpPr txBox="1"/>
          <p:nvPr/>
        </p:nvSpPr>
        <p:spPr>
          <a:xfrm>
            <a:off x="5501216" y="810684"/>
            <a:ext cx="39708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1. Go to the District Website</a:t>
            </a:r>
          </a:p>
          <a:p>
            <a:endParaRPr lang="en-US"/>
          </a:p>
          <a:p>
            <a:r>
              <a:rPr lang="en-US"/>
              <a:t>2. Select Login from the Portal drop-down menu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FBCE1-AED5-4D1D-ADF6-825C064600E3}"/>
              </a:ext>
            </a:extLst>
          </p:cNvPr>
          <p:cNvSpPr txBox="1"/>
          <p:nvPr/>
        </p:nvSpPr>
        <p:spPr>
          <a:xfrm>
            <a:off x="7058025" y="9842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DocuSign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09149-9A8C-4557-A4E2-8AAEB7967C39}"/>
              </a:ext>
            </a:extLst>
          </p:cNvPr>
          <p:cNvSpPr txBox="1"/>
          <p:nvPr/>
        </p:nvSpPr>
        <p:spPr>
          <a:xfrm>
            <a:off x="6148033" y="2333630"/>
            <a:ext cx="3653192" cy="646331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 will be re-directed to the Employee Portal Login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F0674-2747-4721-9F7F-170FF5A0B64C}"/>
              </a:ext>
            </a:extLst>
          </p:cNvPr>
          <p:cNvSpPr txBox="1"/>
          <p:nvPr/>
        </p:nvSpPr>
        <p:spPr>
          <a:xfrm>
            <a:off x="5540374" y="375390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1. Click on DocuSign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E5BB2-A95E-4EED-B6B3-E175BFFEBFC9}"/>
              </a:ext>
            </a:extLst>
          </p:cNvPr>
          <p:cNvSpPr txBox="1"/>
          <p:nvPr/>
        </p:nvSpPr>
        <p:spPr>
          <a:xfrm>
            <a:off x="5540374" y="4278175"/>
            <a:ext cx="569637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/>
              <a:t>You will be re-directed to the DocuSign application where you can create a </a:t>
            </a:r>
            <a:r>
              <a:rPr lang="en-US" b="1" dirty="0"/>
              <a:t>legally binding electronic signature</a:t>
            </a:r>
          </a:p>
          <a:p>
            <a:endParaRPr lang="en-US" dirty="0"/>
          </a:p>
          <a:p>
            <a:pPr marL="285750" indent="-285750">
              <a:buChar char="•"/>
            </a:pPr>
            <a:r>
              <a:rPr lang="en-US" dirty="0"/>
              <a:t>You can upload, sign, request signatures and send your document(s) to your intended recipient(s)</a:t>
            </a:r>
          </a:p>
        </p:txBody>
      </p:sp>
    </p:spTree>
    <p:extLst>
      <p:ext uri="{BB962C8B-B14F-4D97-AF65-F5344CB8AC3E}">
        <p14:creationId xmlns:p14="http://schemas.microsoft.com/office/powerpoint/2010/main" val="2811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727587"/>
            <a:ext cx="8596668" cy="658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 Organization Account Program (FOAP)</a:t>
            </a:r>
            <a:r>
              <a:rPr lang="en-US" dirty="0">
                <a:solidFill>
                  <a:srgbClr val="508927"/>
                </a:solidFill>
              </a:rPr>
              <a:t/>
            </a:r>
            <a:br>
              <a:rPr lang="en-US" dirty="0">
                <a:solidFill>
                  <a:srgbClr val="508927"/>
                </a:solidFill>
              </a:rPr>
            </a:b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sz="half" idx="1"/>
          </p:nvPr>
        </p:nvSpPr>
        <p:spPr>
          <a:xfrm>
            <a:off x="677336" y="1949689"/>
            <a:ext cx="4183062" cy="3518049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FOAP must be present and valid to be processed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Upon entry, if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FOAP is invalid, the timesheet is considered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incomplete</a:t>
            </a: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Payroll will not make changes to the FOAP unless otherwise directed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537"/>
          <a:stretch/>
        </p:blipFill>
        <p:spPr>
          <a:xfrm>
            <a:off x="5607265" y="1386348"/>
            <a:ext cx="5440949" cy="42609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5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162" y="1315722"/>
            <a:ext cx="4184035" cy="38807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Hourly Rates must be present when submitting timesheets to payroll</a:t>
            </a:r>
          </a:p>
          <a:p>
            <a:pPr marL="0" indent="0">
              <a:buNone/>
            </a:pP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know your Monthly Salary or Hours per Week to auto populate your Regular Hourly Rate for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Overtime, please contact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Payroll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you are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Instructor, Counselor or Librarian,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contact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Administrative Specialist of your department, or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 Resources for your 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ourly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137" y="222249"/>
            <a:ext cx="8596668" cy="851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Hourly Rates</a:t>
            </a:r>
            <a:r>
              <a:rPr lang="en-US" dirty="0" smtClean="0">
                <a:solidFill>
                  <a:srgbClr val="508927"/>
                </a:solidFill>
              </a:rPr>
              <a:t/>
            </a:r>
            <a:br>
              <a:rPr lang="en-US" dirty="0" smtClean="0">
                <a:solidFill>
                  <a:srgbClr val="508927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19" y="908260"/>
            <a:ext cx="6155702" cy="4695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5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6529" y="2875934"/>
            <a:ext cx="4967474" cy="1174901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Flags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Auditing Timesheet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996" b="56"/>
          <a:stretch/>
        </p:blipFill>
        <p:spPr>
          <a:xfrm>
            <a:off x="1620739" y="1186627"/>
            <a:ext cx="3390095" cy="45535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5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11" y="260809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Periods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11" y="1581609"/>
            <a:ext cx="4184035" cy="3880772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ensure your staff are taking breaks in accordance with CA Labor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</a:t>
            </a:r>
          </a:p>
          <a:p>
            <a:pPr lvl="1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30-minute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must be taken after working 5 hours,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if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working more than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hours</a:t>
            </a:r>
          </a:p>
          <a:p>
            <a:pPr lvl="1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shift is no more than 6 hours, the required 30-minute break can be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waived</a:t>
            </a:r>
          </a:p>
          <a:p>
            <a:pPr lvl="1"/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 does not apply to hourly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counselors or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police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5684" y="1300900"/>
            <a:ext cx="5860237" cy="42649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81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Holiday Hours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399"/>
            <a:ext cx="4184035" cy="3880772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Timesheets are flagged for hours indicated on holidays when the campuses were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closed</a:t>
            </a:r>
          </a:p>
          <a:p>
            <a:pPr lvl="1"/>
            <a:r>
              <a:rPr lang="en-US" dirty="0"/>
              <a:t>The holiday in this example is </a:t>
            </a:r>
            <a:r>
              <a:rPr lang="en-US" dirty="0" smtClean="0"/>
              <a:t>Labor Day. Holiday hours </a:t>
            </a:r>
            <a:r>
              <a:rPr lang="en-US" dirty="0"/>
              <a:t>can cause delay in </a:t>
            </a:r>
            <a:r>
              <a:rPr lang="en-US" dirty="0" smtClean="0"/>
              <a:t>payment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holiday hours can be validated with a comment from the supervisor in the comments section.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4313" y="3270620"/>
            <a:ext cx="96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John Doe worked on a special project remotely on the July 4</a:t>
            </a:r>
            <a:r>
              <a:rPr lang="en-US" sz="500" baseline="30000" dirty="0" smtClean="0"/>
              <a:t>th</a:t>
            </a:r>
            <a:r>
              <a:rPr lang="en-US" sz="500" dirty="0" smtClean="0"/>
              <a:t> holiday. Hours are valid. </a:t>
            </a:r>
            <a:endParaRPr lang="en-US" sz="5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537"/>
          <a:stretch/>
        </p:blipFill>
        <p:spPr>
          <a:xfrm>
            <a:off x="5268460" y="1249840"/>
            <a:ext cx="5789181" cy="43375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1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261938"/>
            <a:ext cx="12553950" cy="73818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3905" y="1423447"/>
            <a:ext cx="1234911" cy="44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44C5F-3401-4E11-BD58-F617E21B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07"/>
            <a:ext cx="12191998" cy="6859213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FB05D17C-3C50-489F-A087-66A0D7C4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57728"/>
            <a:ext cx="5460999" cy="6418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492A6-CCB5-4379-9C2F-CC73387DE9AD}"/>
              </a:ext>
            </a:extLst>
          </p:cNvPr>
          <p:cNvSpPr txBox="1"/>
          <p:nvPr/>
        </p:nvSpPr>
        <p:spPr>
          <a:xfrm>
            <a:off x="6095999" y="1667933"/>
            <a:ext cx="4038600" cy="3970318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800" dirty="0"/>
              <a:t>Timesheet pay period is from the 16th to the 15th of the following month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dirty="0"/>
              <a:t>Timesheet deadline is in red font on the calendar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dirty="0"/>
              <a:t>Timesheets must be submitted by end of business day (5 pm)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dirty="0"/>
              <a:t>Submit your </a:t>
            </a:r>
            <a:r>
              <a:rPr lang="en-US" sz="1800" b="1" dirty="0"/>
              <a:t>completed</a:t>
            </a:r>
            <a:r>
              <a:rPr lang="en-US" sz="1800" dirty="0"/>
              <a:t> timesheet to </a:t>
            </a:r>
            <a:r>
              <a:rPr lang="en-US" sz="1800" dirty="0">
                <a:hlinkClick r:id="rId4"/>
              </a:rPr>
              <a:t>payroll.services@wvm.edu</a:t>
            </a:r>
          </a:p>
          <a:p>
            <a:pPr marL="285750" lvl="2" indent="-285750">
              <a:buFont typeface="Arial,Sans-Serif"/>
              <a:buChar char="•"/>
            </a:pPr>
            <a:endParaRPr lang="en-US" sz="1800" dirty="0"/>
          </a:p>
          <a:p>
            <a:pPr marL="285750" lvl="2" indent="-285750">
              <a:buFont typeface="Arial,Sans-Serif"/>
              <a:buChar char="•"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41464-ACD4-4F36-A3AE-46C0AE8ADB20}"/>
              </a:ext>
            </a:extLst>
          </p:cNvPr>
          <p:cNvSpPr txBox="1"/>
          <p:nvPr/>
        </p:nvSpPr>
        <p:spPr>
          <a:xfrm>
            <a:off x="6172200" y="100753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/>
              <a:t>EM Payroll Calendar</a:t>
            </a:r>
            <a:endParaRPr lang="en-US" sz="1800" u="sn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9EB76-5B57-4816-9ECE-C91A465313F9}"/>
              </a:ext>
            </a:extLst>
          </p:cNvPr>
          <p:cNvSpPr txBox="1"/>
          <p:nvPr/>
        </p:nvSpPr>
        <p:spPr>
          <a:xfrm>
            <a:off x="6476998" y="5330474"/>
            <a:ext cx="3217334" cy="307777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This email is Payroll's virtual in-box!</a:t>
            </a:r>
          </a:p>
        </p:txBody>
      </p:sp>
    </p:spTree>
    <p:extLst>
      <p:ext uri="{BB962C8B-B14F-4D97-AF65-F5344CB8AC3E}">
        <p14:creationId xmlns:p14="http://schemas.microsoft.com/office/powerpoint/2010/main" val="31492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47" y="185394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Submitting Timesheets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47" y="1090695"/>
            <a:ext cx="761825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Submit your </a:t>
            </a:r>
            <a:r>
              <a:rPr lang="en-US" sz="2400" dirty="0"/>
              <a:t>documents to </a:t>
            </a:r>
            <a:r>
              <a:rPr lang="en-US" sz="2400" dirty="0">
                <a:solidFill>
                  <a:srgbClr val="0070C0"/>
                </a:solidFill>
              </a:rPr>
              <a:t>Payroll.Services@wvm.edu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705" y="5410986"/>
            <a:ext cx="774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email address is Payroll’s virtual in-box. Each member of the Payroll Team has access to this email address, ensuring your document or request is received.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9" y="1881473"/>
            <a:ext cx="60655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FF7F6DA-8E0F-4F2A-A05F-4DAF3E7C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994"/>
            <a:ext cx="12191998" cy="6960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9C638-C88B-4194-8FBC-0E4E4891BE7E}"/>
              </a:ext>
            </a:extLst>
          </p:cNvPr>
          <p:cNvSpPr txBox="1"/>
          <p:nvPr/>
        </p:nvSpPr>
        <p:spPr>
          <a:xfrm>
            <a:off x="-2320724" y="130938"/>
            <a:ext cx="72106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u="sng" dirty="0"/>
              <a:t>Payroll Team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0E34E-2BE1-4CF6-82FE-6684EFF43AFD}"/>
              </a:ext>
            </a:extLst>
          </p:cNvPr>
          <p:cNvSpPr txBox="1"/>
          <p:nvPr/>
        </p:nvSpPr>
        <p:spPr>
          <a:xfrm>
            <a:off x="4992842" y="5169896"/>
            <a:ext cx="4885266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5" descr="Screen of a cell phone&#10;&#10;Description automatically generated">
            <a:extLst>
              <a:ext uri="{FF2B5EF4-FFF2-40B4-BE49-F238E27FC236}">
                <a16:creationId xmlns:a16="http://schemas.microsoft.com/office/drawing/2014/main" id="{3ECD1156-34DC-447E-A8B3-9DE7158C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" t="5576" r="35840" b="144"/>
          <a:stretch/>
        </p:blipFill>
        <p:spPr>
          <a:xfrm>
            <a:off x="535968" y="1094724"/>
            <a:ext cx="4582054" cy="5547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95663F-82D3-432C-A938-819BF609E42E}"/>
              </a:ext>
            </a:extLst>
          </p:cNvPr>
          <p:cNvSpPr txBox="1"/>
          <p:nvPr/>
        </p:nvSpPr>
        <p:spPr>
          <a:xfrm>
            <a:off x="5325533" y="1751487"/>
            <a:ext cx="35115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hlinkClick r:id="rId4"/>
              </a:rPr>
              <a:t>Cathleen.Frecceri@wvm.edu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B7661-7BA0-4812-9E78-E162F2868DC6}"/>
              </a:ext>
            </a:extLst>
          </p:cNvPr>
          <p:cNvSpPr txBox="1"/>
          <p:nvPr/>
        </p:nvSpPr>
        <p:spPr>
          <a:xfrm>
            <a:off x="5323417" y="2724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Lindsey.Alanis@wvm.edu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7761D-427A-4BBD-8C90-17C460710BF7}"/>
              </a:ext>
            </a:extLst>
          </p:cNvPr>
          <p:cNvSpPr txBox="1"/>
          <p:nvPr/>
        </p:nvSpPr>
        <p:spPr>
          <a:xfrm>
            <a:off x="5323417" y="3714750"/>
            <a:ext cx="3513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hlinkClick r:id="rId4"/>
              </a:rPr>
              <a:t>Kevin.Brundage-Sears@wvm.edu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D8C93-3E8E-4513-A9C8-5D92DDDECD3B}"/>
              </a:ext>
            </a:extLst>
          </p:cNvPr>
          <p:cNvSpPr txBox="1"/>
          <p:nvPr/>
        </p:nvSpPr>
        <p:spPr>
          <a:xfrm>
            <a:off x="5323416" y="4663016"/>
            <a:ext cx="37923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Karen.MacFarlane@wvm.edu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CFF8C-FB06-4C42-9395-D7EF9C27D23A}"/>
              </a:ext>
            </a:extLst>
          </p:cNvPr>
          <p:cNvSpPr txBox="1"/>
          <p:nvPr/>
        </p:nvSpPr>
        <p:spPr>
          <a:xfrm>
            <a:off x="5323417" y="557741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linkClick r:id="rId4"/>
              </a:rPr>
              <a:t>Betty.Pap@wvm.edu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F7FBDF-900E-4681-9CD3-85D9C07C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96"/>
            <a:ext cx="12191999" cy="6859594"/>
          </a:xfrm>
          <a:prstGeom prst="rect">
            <a:avLst/>
          </a:prstGeom>
        </p:spPr>
      </p:pic>
      <p:sp>
        <p:nvSpPr>
          <p:cNvPr id="4" name="Google Shape;104;p16">
            <a:extLst>
              <a:ext uri="{FF2B5EF4-FFF2-40B4-BE49-F238E27FC236}">
                <a16:creationId xmlns:a16="http://schemas.microsoft.com/office/drawing/2014/main" id="{EA4C7E67-A7B9-4B70-B843-54E80351CC9D}"/>
              </a:ext>
            </a:extLst>
          </p:cNvPr>
          <p:cNvSpPr/>
          <p:nvPr/>
        </p:nvSpPr>
        <p:spPr>
          <a:xfrm>
            <a:off x="6609525" y="1653483"/>
            <a:ext cx="587400" cy="36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5;p16">
            <a:extLst>
              <a:ext uri="{FF2B5EF4-FFF2-40B4-BE49-F238E27FC236}">
                <a16:creationId xmlns:a16="http://schemas.microsoft.com/office/drawing/2014/main" id="{AA16554E-90A2-40B3-B514-069F914133E2}"/>
              </a:ext>
            </a:extLst>
          </p:cNvPr>
          <p:cNvSpPr txBox="1"/>
          <p:nvPr/>
        </p:nvSpPr>
        <p:spPr>
          <a:xfrm>
            <a:off x="4829937" y="1032260"/>
            <a:ext cx="4322771" cy="47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>
            <a:solidFill>
              <a:srgbClr val="649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700">
                <a:solidFill>
                  <a:srgbClr val="030303"/>
                </a:solidFill>
                <a:latin typeface="Oswald"/>
                <a:ea typeface="Oswald"/>
                <a:cs typeface="Oswald"/>
                <a:sym typeface="Oswald"/>
              </a:rPr>
              <a:t>PAYROLL Timesheets</a:t>
            </a:r>
            <a:endParaRPr lang="en-US" sz="2700">
              <a:solidFill>
                <a:srgbClr val="030303"/>
              </a:solidFill>
              <a:latin typeface="Oswald"/>
              <a:ea typeface="Oswald"/>
              <a:cs typeface="Oswald"/>
            </a:endParaRPr>
          </a:p>
          <a:p>
            <a:pPr algn="ctr"/>
            <a:endParaRPr lang="en-US" sz="2700">
              <a:solidFill>
                <a:srgbClr val="030303"/>
              </a:solidFill>
              <a:latin typeface="Oswald"/>
              <a:ea typeface="Oswald"/>
              <a:cs typeface="Oswald"/>
            </a:endParaRPr>
          </a:p>
        </p:txBody>
      </p:sp>
      <p:sp>
        <p:nvSpPr>
          <p:cNvPr id="6" name="Google Shape;103;p16">
            <a:extLst>
              <a:ext uri="{FF2B5EF4-FFF2-40B4-BE49-F238E27FC236}">
                <a16:creationId xmlns:a16="http://schemas.microsoft.com/office/drawing/2014/main" id="{4C3FB7B8-6DF2-4979-8464-A14F0F8B5079}"/>
              </a:ext>
            </a:extLst>
          </p:cNvPr>
          <p:cNvSpPr txBox="1"/>
          <p:nvPr/>
        </p:nvSpPr>
        <p:spPr>
          <a:xfrm>
            <a:off x="62391" y="3309038"/>
            <a:ext cx="2611140" cy="3239807"/>
          </a:xfrm>
          <a:prstGeom prst="rect">
            <a:avLst/>
          </a:prstGeom>
          <a:solidFill>
            <a:srgbClr val="FBFBFB">
              <a:alpha val="81961"/>
            </a:srgbClr>
          </a:solidFill>
          <a:ln w="76200" cap="flat" cmpd="sng">
            <a:solidFill>
              <a:srgbClr val="649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300" dirty="0">
                <a:solidFill>
                  <a:srgbClr val="030303"/>
                </a:solidFill>
                <a:latin typeface="Oswald"/>
                <a:ea typeface="Roboto"/>
                <a:cs typeface="Roboto"/>
              </a:rPr>
              <a:t>Payroll Timesheets </a:t>
            </a:r>
            <a:r>
              <a:rPr lang="en-US" sz="1800" dirty="0">
                <a:solidFill>
                  <a:srgbClr val="030303"/>
                </a:solidFill>
                <a:latin typeface="Oswald"/>
                <a:ea typeface="Roboto"/>
                <a:cs typeface="Roboto"/>
              </a:rPr>
              <a:t>can be obtained from the District's Payroll website. </a:t>
            </a:r>
            <a:endParaRPr lang="en-US" dirty="0">
              <a:solidFill>
                <a:srgbClr val="030303"/>
              </a:solidFill>
              <a:ea typeface="Roboto"/>
            </a:endParaRPr>
          </a:p>
          <a:p>
            <a:endParaRPr lang="en-US" sz="1800" dirty="0">
              <a:solidFill>
                <a:srgbClr val="030303"/>
              </a:solidFill>
              <a:latin typeface="Oswald"/>
              <a:ea typeface="Roboto"/>
              <a:cs typeface="Roboto"/>
            </a:endParaRPr>
          </a:p>
          <a:p>
            <a:r>
              <a:rPr lang="en-US" sz="1800" dirty="0">
                <a:solidFill>
                  <a:srgbClr val="030303"/>
                </a:solidFill>
                <a:latin typeface="Oswald"/>
                <a:ea typeface="Roboto"/>
                <a:cs typeface="Roboto"/>
              </a:rPr>
              <a:t>*Never save the timesheet to your desktop, they're periodically updated. </a:t>
            </a:r>
            <a:endParaRPr lang="en-US" dirty="0">
              <a:solidFill>
                <a:srgbClr val="030303"/>
              </a:solidFill>
              <a:ea typeface="Roboto"/>
            </a:endParaRPr>
          </a:p>
          <a:p>
            <a:endParaRPr lang="en-US" sz="1800" dirty="0">
              <a:solidFill>
                <a:srgbClr val="030303"/>
              </a:solidFill>
              <a:latin typeface="Oswald"/>
              <a:ea typeface="Roboto"/>
              <a:cs typeface="Roboto"/>
            </a:endParaRPr>
          </a:p>
          <a:p>
            <a:endParaRPr lang="en-US" sz="1800" dirty="0">
              <a:solidFill>
                <a:srgbClr val="030303"/>
              </a:solidFill>
              <a:latin typeface="Oswald"/>
              <a:ea typeface="Roboto"/>
              <a:cs typeface="Roboto"/>
            </a:endParaRPr>
          </a:p>
          <a:p>
            <a:endParaRPr lang="en-US" sz="1800" dirty="0">
              <a:solidFill>
                <a:srgbClr val="030303"/>
              </a:solidFill>
              <a:latin typeface="Oswald"/>
              <a:ea typeface="Roboto"/>
            </a:endParaRPr>
          </a:p>
          <a:p>
            <a:endParaRPr lang="en-US" sz="2300" dirty="0">
              <a:solidFill>
                <a:srgbClr val="FFFFFF"/>
              </a:solidFill>
              <a:latin typeface="Oswald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77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699" y="5633124"/>
            <a:ext cx="6852470" cy="132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Google Shape;17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476" y="456043"/>
            <a:ext cx="5530799" cy="36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457361" y="1377825"/>
            <a:ext cx="3308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68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123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Timesheets </a:t>
            </a:r>
            <a:endParaRPr lang="en-US" sz="4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14" y="1531116"/>
            <a:ext cx="9134178" cy="3880773"/>
          </a:xfrm>
        </p:spPr>
        <p:txBody>
          <a:bodyPr/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Overtime (Classified &amp; POA only)</a:t>
            </a:r>
          </a:p>
          <a:p>
            <a:pPr marL="0" indent="0">
              <a:buNone/>
            </a:pP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Classified Hourly Percentage Employees</a:t>
            </a:r>
          </a:p>
          <a:p>
            <a:pPr marL="0" indent="0">
              <a:buNone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Certificated Hourly &amp; Substitute (Lecture, Lab, Librarian &amp; Counselors)</a:t>
            </a:r>
          </a:p>
          <a:p>
            <a:pPr marL="0" indent="0">
              <a:buNone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Education (Fee Based)</a:t>
            </a:r>
          </a:p>
          <a:p>
            <a:endParaRPr lang="en-US" dirty="0"/>
          </a:p>
        </p:txBody>
      </p:sp>
      <p:pic>
        <p:nvPicPr>
          <p:cNvPr id="4" name="Picture 3" descr="A clock hanging on the wall&#10;&#10;Description automatically generated">
            <a:extLst>
              <a:ext uri="{FF2B5EF4-FFF2-40B4-BE49-F238E27FC236}">
                <a16:creationId xmlns:a16="http://schemas.microsoft.com/office/drawing/2014/main" id="{17C88F56-E750-4D98-BE3B-7E06F9B4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24" y="636195"/>
            <a:ext cx="2025202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43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59" y="119809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Overtime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58" y="1385455"/>
            <a:ext cx="5494818" cy="42976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" y="739140"/>
            <a:ext cx="4884681" cy="59498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2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05" y="60426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Classified Hourly EM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961" y="657905"/>
            <a:ext cx="4876825" cy="6035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8" y="657905"/>
            <a:ext cx="4786417" cy="6035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8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626" y="193963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Certificated Hourly &amp; Substitute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58" y="1168924"/>
            <a:ext cx="6004874" cy="48736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1" y="857839"/>
            <a:ext cx="4614322" cy="57314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1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75" y="81699"/>
            <a:ext cx="8596668" cy="13208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Education (Fee Based)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9327" y="1531649"/>
            <a:ext cx="5984813" cy="44858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6" y="895546"/>
            <a:ext cx="4647414" cy="54015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4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053" y="2875932"/>
            <a:ext cx="5047236" cy="1174901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Required Info.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353" y="3948196"/>
            <a:ext cx="7766936" cy="1096899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Submitting Timesheets to Payroll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29" y="1309382"/>
            <a:ext cx="3392424" cy="430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035" y="1461764"/>
            <a:ext cx="4536866" cy="424505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>
                <a:ln w="0"/>
                <a:solidFill>
                  <a:schemeClr val="tx1"/>
                </a:solidFill>
              </a:rPr>
              <a:t>All signatures are required for processing a 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payment</a:t>
            </a:r>
          </a:p>
          <a:p>
            <a:endParaRPr lang="en-US" sz="6400" dirty="0">
              <a:ln w="0"/>
              <a:solidFill>
                <a:schemeClr val="tx1"/>
              </a:solidFill>
            </a:endParaRPr>
          </a:p>
          <a:p>
            <a:r>
              <a:rPr lang="en-US" sz="6400" dirty="0">
                <a:ln w="0"/>
                <a:solidFill>
                  <a:schemeClr val="tx1"/>
                </a:solidFill>
              </a:rPr>
              <a:t>If you are both the 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Supervisor </a:t>
            </a:r>
            <a:r>
              <a:rPr lang="en-US" sz="6400" dirty="0">
                <a:ln w="0"/>
                <a:solidFill>
                  <a:schemeClr val="tx1"/>
                </a:solidFill>
              </a:rPr>
              <a:t>and 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Budget </a:t>
            </a:r>
            <a:r>
              <a:rPr lang="en-US" sz="6400" dirty="0">
                <a:ln w="0"/>
                <a:solidFill>
                  <a:schemeClr val="tx1"/>
                </a:solidFill>
              </a:rPr>
              <a:t>A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dministrator</a:t>
            </a:r>
            <a:r>
              <a:rPr lang="en-US" sz="6400" dirty="0">
                <a:ln w="0"/>
                <a:solidFill>
                  <a:schemeClr val="tx1"/>
                </a:solidFill>
              </a:rPr>
              <a:t>, please sign on both 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lines</a:t>
            </a:r>
          </a:p>
          <a:p>
            <a:endParaRPr lang="en-US" sz="6400" dirty="0">
              <a:ln w="0"/>
              <a:solidFill>
                <a:schemeClr val="tx1"/>
              </a:solidFill>
            </a:endParaRPr>
          </a:p>
          <a:p>
            <a:r>
              <a:rPr lang="en-US" sz="6400" dirty="0">
                <a:ln w="0"/>
                <a:solidFill>
                  <a:schemeClr val="tx1"/>
                </a:solidFill>
              </a:rPr>
              <a:t>If you are a proxy, please sign as proxy on the appropriate line, make note on </a:t>
            </a:r>
            <a:r>
              <a:rPr lang="en-US" sz="6400" dirty="0" smtClean="0">
                <a:ln w="0"/>
                <a:solidFill>
                  <a:schemeClr val="tx1"/>
                </a:solidFill>
              </a:rPr>
              <a:t>timesheet</a:t>
            </a:r>
          </a:p>
          <a:p>
            <a:endParaRPr lang="en-US" sz="6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6400" dirty="0" smtClean="0">
                <a:ln w="0"/>
                <a:solidFill>
                  <a:schemeClr val="tx1"/>
                </a:solidFill>
              </a:rPr>
              <a:t>Signatures must be an original or DocuSign</a:t>
            </a:r>
            <a:endParaRPr lang="en-US" sz="6400" dirty="0">
              <a:ln w="0"/>
              <a:solidFill>
                <a:schemeClr val="tx1"/>
              </a:solidFill>
            </a:endParaRPr>
          </a:p>
          <a:p>
            <a:pPr lvl="1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8922" y="1347777"/>
            <a:ext cx="5594134" cy="4170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035" y="61282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Signatures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4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E91A0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42A1F0FAE784EB41CCE788EEA0BDD" ma:contentTypeVersion="2" ma:contentTypeDescription="Create a new document." ma:contentTypeScope="" ma:versionID="78f71d3b117f0cc2bc71d35738301372">
  <xsd:schema xmlns:xsd="http://www.w3.org/2001/XMLSchema" xmlns:xs="http://www.w3.org/2001/XMLSchema" xmlns:p="http://schemas.microsoft.com/office/2006/metadata/properties" xmlns:ns2="069f36d3-ed4a-4ba3-8e06-7199653cf956" targetNamespace="http://schemas.microsoft.com/office/2006/metadata/properties" ma:root="true" ma:fieldsID="81651bfdafe081b7392ae9a56084c0d5" ns2:_="">
    <xsd:import namespace="069f36d3-ed4a-4ba3-8e06-7199653cf956"/>
    <xsd:element name="properties">
      <xsd:complexType>
        <xsd:sequence>
          <xsd:element name="documentManagement">
            <xsd:complexType>
              <xsd:all>
                <xsd:element ref="ns2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36d3-ed4a-4ba3-8e06-7199653cf956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format="Dropdown" ma:internalName="DocType">
      <xsd:simpleType>
        <xsd:restriction base="dms:Choice">
          <xsd:enumeration value="2023"/>
          <xsd:enumeration value="2022"/>
          <xsd:enumeration value="2021"/>
          <xsd:enumeration value="2021-2022"/>
          <xsd:enumeration value="2022-202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069f36d3-ed4a-4ba3-8e06-7199653cf956">Training Docs</DocType>
  </documentManagement>
</p:properties>
</file>

<file path=customXml/itemProps1.xml><?xml version="1.0" encoding="utf-8"?>
<ds:datastoreItem xmlns:ds="http://schemas.openxmlformats.org/officeDocument/2006/customXml" ds:itemID="{E6049EC7-0FC3-47A6-A9D7-929E16092B04}"/>
</file>

<file path=customXml/itemProps2.xml><?xml version="1.0" encoding="utf-8"?>
<ds:datastoreItem xmlns:ds="http://schemas.openxmlformats.org/officeDocument/2006/customXml" ds:itemID="{1195259D-D22B-45EE-9717-010734F146E0}"/>
</file>

<file path=customXml/itemProps3.xml><?xml version="1.0" encoding="utf-8"?>
<ds:datastoreItem xmlns:ds="http://schemas.openxmlformats.org/officeDocument/2006/customXml" ds:itemID="{D750FD57-D1AE-44F9-A76A-EFFD050A793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</TotalTime>
  <Words>539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Arial,Sans-Serif</vt:lpstr>
      <vt:lpstr>Oswald</vt:lpstr>
      <vt:lpstr>Roboto</vt:lpstr>
      <vt:lpstr>Trebuchet MS</vt:lpstr>
      <vt:lpstr>Wingdings 3</vt:lpstr>
      <vt:lpstr>Facet</vt:lpstr>
      <vt:lpstr>Timesheet Training 2020</vt:lpstr>
      <vt:lpstr>PowerPoint Presentation</vt:lpstr>
      <vt:lpstr>Timesheets </vt:lpstr>
      <vt:lpstr>Overtime</vt:lpstr>
      <vt:lpstr>Classified Hourly EM</vt:lpstr>
      <vt:lpstr>Certificated Hourly &amp; Substitute</vt:lpstr>
      <vt:lpstr>Community Education (Fee Based)</vt:lpstr>
      <vt:lpstr>Required Info.</vt:lpstr>
      <vt:lpstr>PowerPoint Presentation</vt:lpstr>
      <vt:lpstr>PowerPoint Presentation</vt:lpstr>
      <vt:lpstr>Fund Organization Account Program (FOAP) </vt:lpstr>
      <vt:lpstr>PowerPoint Presentation</vt:lpstr>
      <vt:lpstr>Red Flags</vt:lpstr>
      <vt:lpstr>Break Periods</vt:lpstr>
      <vt:lpstr>Holiday Hours</vt:lpstr>
      <vt:lpstr>PowerPoint Presentation</vt:lpstr>
      <vt:lpstr>PowerPoint Presentation</vt:lpstr>
      <vt:lpstr>Submitting Timesheets</vt:lpstr>
      <vt:lpstr>PowerPoint Presentation</vt:lpstr>
      <vt:lpstr>Thank you!</vt:lpstr>
    </vt:vector>
  </TitlesOfParts>
  <Company>West Valley Mission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Timesheet Errors</dc:title>
  <dc:creator>Lindsey Alanis</dc:creator>
  <cp:lastModifiedBy>Cathleen Frecceri</cp:lastModifiedBy>
  <cp:revision>86</cp:revision>
  <dcterms:created xsi:type="dcterms:W3CDTF">2020-04-10T19:04:46Z</dcterms:created>
  <dcterms:modified xsi:type="dcterms:W3CDTF">2020-10-26T18:01:03Z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0x01010017942A1F0FAE784EB41CCE788EEA0BDD</vt:lpwstr>
  </property>
</Properties>
</file>