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3" r:id="rId15"/>
    <p:sldId id="274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A5A85-F7DA-489F-9994-93BEE8AEE4FF}" v="4" dt="2024-04-03T15:49:06.3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Ramirez-King" userId="556da819-ea4d-4662-82d0-6086cc6e8b8e" providerId="ADAL" clId="{20EA5A85-F7DA-489F-9994-93BEE8AEE4FF}"/>
    <pc:docChg chg="undo custSel delSld modSld">
      <pc:chgData name="Danielle Ramirez-King" userId="556da819-ea4d-4662-82d0-6086cc6e8b8e" providerId="ADAL" clId="{20EA5A85-F7DA-489F-9994-93BEE8AEE4FF}" dt="2024-04-03T16:05:56.809" v="1917" actId="1036"/>
      <pc:docMkLst>
        <pc:docMk/>
      </pc:docMkLst>
      <pc:sldChg chg="modSp mod">
        <pc:chgData name="Danielle Ramirez-King" userId="556da819-ea4d-4662-82d0-6086cc6e8b8e" providerId="ADAL" clId="{20EA5A85-F7DA-489F-9994-93BEE8AEE4FF}" dt="2024-04-03T15:55:27.405" v="460" actId="14100"/>
        <pc:sldMkLst>
          <pc:docMk/>
          <pc:sldMk cId="0" sldId="259"/>
        </pc:sldMkLst>
        <pc:spChg chg="mod">
          <ac:chgData name="Danielle Ramirez-King" userId="556da819-ea4d-4662-82d0-6086cc6e8b8e" providerId="ADAL" clId="{20EA5A85-F7DA-489F-9994-93BEE8AEE4FF}" dt="2024-04-03T15:55:05.146" v="430" actId="20577"/>
          <ac:spMkLst>
            <pc:docMk/>
            <pc:sldMk cId="0" sldId="259"/>
            <ac:spMk id="42" creationId="{00000000-0000-0000-0000-000000000000}"/>
          </ac:spMkLst>
        </pc:spChg>
        <pc:spChg chg="mod">
          <ac:chgData name="Danielle Ramirez-King" userId="556da819-ea4d-4662-82d0-6086cc6e8b8e" providerId="ADAL" clId="{20EA5A85-F7DA-489F-9994-93BEE8AEE4FF}" dt="2024-04-03T15:55:27.405" v="460" actId="14100"/>
          <ac:spMkLst>
            <pc:docMk/>
            <pc:sldMk cId="0" sldId="259"/>
            <ac:spMk id="50" creationId="{00000000-0000-0000-0000-000000000000}"/>
          </ac:spMkLst>
        </pc:spChg>
      </pc:sldChg>
      <pc:sldChg chg="addSp delSp modSp mod">
        <pc:chgData name="Danielle Ramirez-King" userId="556da819-ea4d-4662-82d0-6086cc6e8b8e" providerId="ADAL" clId="{20EA5A85-F7DA-489F-9994-93BEE8AEE4FF}" dt="2024-04-03T15:54:43.707" v="423" actId="255"/>
        <pc:sldMkLst>
          <pc:docMk/>
          <pc:sldMk cId="0" sldId="260"/>
        </pc:sldMkLst>
        <pc:spChg chg="mod">
          <ac:chgData name="Danielle Ramirez-King" userId="556da819-ea4d-4662-82d0-6086cc6e8b8e" providerId="ADAL" clId="{20EA5A85-F7DA-489F-9994-93BEE8AEE4FF}" dt="2024-04-03T15:48:56.614" v="113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Danielle Ramirez-King" userId="556da819-ea4d-4662-82d0-6086cc6e8b8e" providerId="ADAL" clId="{20EA5A85-F7DA-489F-9994-93BEE8AEE4FF}" dt="2024-04-03T15:48:56.614" v="113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Danielle Ramirez-King" userId="556da819-ea4d-4662-82d0-6086cc6e8b8e" providerId="ADAL" clId="{20EA5A85-F7DA-489F-9994-93BEE8AEE4FF}" dt="2024-04-03T15:48:56.614" v="113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Danielle Ramirez-King" userId="556da819-ea4d-4662-82d0-6086cc6e8b8e" providerId="ADAL" clId="{20EA5A85-F7DA-489F-9994-93BEE8AEE4FF}" dt="2024-04-03T15:54:37.905" v="422" actId="255"/>
          <ac:spMkLst>
            <pc:docMk/>
            <pc:sldMk cId="0" sldId="260"/>
            <ac:spMk id="5" creationId="{90BE03B5-7603-19DE-CC17-6BCD7893F56B}"/>
          </ac:spMkLst>
        </pc:spChg>
        <pc:spChg chg="mod">
          <ac:chgData name="Danielle Ramirez-King" userId="556da819-ea4d-4662-82d0-6086cc6e8b8e" providerId="ADAL" clId="{20EA5A85-F7DA-489F-9994-93BEE8AEE4FF}" dt="2024-04-03T15:54:43.707" v="423" actId="255"/>
          <ac:spMkLst>
            <pc:docMk/>
            <pc:sldMk cId="0" sldId="260"/>
            <ac:spMk id="6" creationId="{6EF5F027-523A-B78A-9101-28C5E8A45576}"/>
          </ac:spMkLst>
        </pc:spChg>
        <pc:spChg chg="del mod">
          <ac:chgData name="Danielle Ramirez-King" userId="556da819-ea4d-4662-82d0-6086cc6e8b8e" providerId="ADAL" clId="{20EA5A85-F7DA-489F-9994-93BEE8AEE4FF}" dt="2024-04-03T15:52:56.023" v="321" actId="478"/>
          <ac:spMkLst>
            <pc:docMk/>
            <pc:sldMk cId="0" sldId="260"/>
            <ac:spMk id="7" creationId="{00000000-0000-0000-0000-000000000000}"/>
          </ac:spMkLst>
        </pc:spChg>
        <pc:spChg chg="add del mod">
          <ac:chgData name="Danielle Ramirez-King" userId="556da819-ea4d-4662-82d0-6086cc6e8b8e" providerId="ADAL" clId="{20EA5A85-F7DA-489F-9994-93BEE8AEE4FF}" dt="2024-04-03T15:48:31.793" v="107" actId="478"/>
          <ac:spMkLst>
            <pc:docMk/>
            <pc:sldMk cId="0" sldId="260"/>
            <ac:spMk id="8" creationId="{6D2A5E8E-7E6C-9B27-4B07-36A35C30ABD2}"/>
          </ac:spMkLst>
        </pc:spChg>
        <pc:spChg chg="del mod">
          <ac:chgData name="Danielle Ramirez-King" userId="556da819-ea4d-4662-82d0-6086cc6e8b8e" providerId="ADAL" clId="{20EA5A85-F7DA-489F-9994-93BEE8AEE4FF}" dt="2024-04-03T15:53:11.688" v="324" actId="478"/>
          <ac:spMkLst>
            <pc:docMk/>
            <pc:sldMk cId="0" sldId="260"/>
            <ac:spMk id="10" creationId="{00000000-0000-0000-0000-000000000000}"/>
          </ac:spMkLst>
        </pc:spChg>
        <pc:spChg chg="add del mod">
          <ac:chgData name="Danielle Ramirez-King" userId="556da819-ea4d-4662-82d0-6086cc6e8b8e" providerId="ADAL" clId="{20EA5A85-F7DA-489F-9994-93BEE8AEE4FF}" dt="2024-04-03T15:53:21.741" v="326" actId="478"/>
          <ac:spMkLst>
            <pc:docMk/>
            <pc:sldMk cId="0" sldId="260"/>
            <ac:spMk id="11" creationId="{F059AA87-6ED0-47C9-0D98-2F7784BC827B}"/>
          </ac:spMkLst>
        </pc:spChg>
        <pc:picChg chg="add mod">
          <ac:chgData name="Danielle Ramirez-King" userId="556da819-ea4d-4662-82d0-6086cc6e8b8e" providerId="ADAL" clId="{20EA5A85-F7DA-489F-9994-93BEE8AEE4FF}" dt="2024-04-03T15:48:58.425" v="116" actId="1076"/>
          <ac:picMkLst>
            <pc:docMk/>
            <pc:sldMk cId="0" sldId="260"/>
            <ac:picMk id="9" creationId="{6C43679C-FF2F-C434-57A9-E70D9EBEC457}"/>
          </ac:picMkLst>
        </pc:picChg>
        <pc:picChg chg="del mod">
          <ac:chgData name="Danielle Ramirez-King" userId="556da819-ea4d-4662-82d0-6086cc6e8b8e" providerId="ADAL" clId="{20EA5A85-F7DA-489F-9994-93BEE8AEE4FF}" dt="2024-04-03T15:52:42.223" v="318" actId="478"/>
          <ac:picMkLst>
            <pc:docMk/>
            <pc:sldMk cId="0" sldId="260"/>
            <ac:picMk id="13" creationId="{C9DB7EE1-D1B9-B6E6-4298-DA27746FC814}"/>
          </ac:picMkLst>
        </pc:picChg>
        <pc:picChg chg="add mod">
          <ac:chgData name="Danielle Ramirez-King" userId="556da819-ea4d-4662-82d0-6086cc6e8b8e" providerId="ADAL" clId="{20EA5A85-F7DA-489F-9994-93BEE8AEE4FF}" dt="2024-04-03T15:53:29.913" v="328" actId="14100"/>
          <ac:picMkLst>
            <pc:docMk/>
            <pc:sldMk cId="0" sldId="260"/>
            <ac:picMk id="14" creationId="{8447761D-E4E3-6537-F002-7EBE6AFE184F}"/>
          </ac:picMkLst>
        </pc:picChg>
        <pc:picChg chg="add del">
          <ac:chgData name="Danielle Ramirez-King" userId="556da819-ea4d-4662-82d0-6086cc6e8b8e" providerId="ADAL" clId="{20EA5A85-F7DA-489F-9994-93BEE8AEE4FF}" dt="2024-04-03T15:48:06.205" v="30" actId="478"/>
          <ac:picMkLst>
            <pc:docMk/>
            <pc:sldMk cId="0" sldId="260"/>
            <ac:picMk id="21" creationId="{E828525C-EC63-AF4C-E1C1-3B5537A517B8}"/>
          </ac:picMkLst>
        </pc:picChg>
      </pc:sldChg>
      <pc:sldChg chg="modSp mod">
        <pc:chgData name="Danielle Ramirez-King" userId="556da819-ea4d-4662-82d0-6086cc6e8b8e" providerId="ADAL" clId="{20EA5A85-F7DA-489F-9994-93BEE8AEE4FF}" dt="2024-04-03T15:57:03.326" v="648" actId="113"/>
        <pc:sldMkLst>
          <pc:docMk/>
          <pc:sldMk cId="0" sldId="261"/>
        </pc:sldMkLst>
        <pc:spChg chg="mod">
          <ac:chgData name="Danielle Ramirez-King" userId="556da819-ea4d-4662-82d0-6086cc6e8b8e" providerId="ADAL" clId="{20EA5A85-F7DA-489F-9994-93BEE8AEE4FF}" dt="2024-04-03T15:57:03.326" v="648" actId="113"/>
          <ac:spMkLst>
            <pc:docMk/>
            <pc:sldMk cId="0" sldId="261"/>
            <ac:spMk id="11" creationId="{2CF15F84-E87E-3922-2DF8-F699B2711EC3}"/>
          </ac:spMkLst>
        </pc:spChg>
      </pc:sldChg>
      <pc:sldChg chg="modSp mod">
        <pc:chgData name="Danielle Ramirez-King" userId="556da819-ea4d-4662-82d0-6086cc6e8b8e" providerId="ADAL" clId="{20EA5A85-F7DA-489F-9994-93BEE8AEE4FF}" dt="2024-04-03T15:56:28.460" v="645" actId="1035"/>
        <pc:sldMkLst>
          <pc:docMk/>
          <pc:sldMk cId="0" sldId="262"/>
        </pc:sldMkLst>
        <pc:spChg chg="mod">
          <ac:chgData name="Danielle Ramirez-King" userId="556da819-ea4d-4662-82d0-6086cc6e8b8e" providerId="ADAL" clId="{20EA5A85-F7DA-489F-9994-93BEE8AEE4FF}" dt="2024-04-03T15:56:28.460" v="645" actId="1035"/>
          <ac:spMkLst>
            <pc:docMk/>
            <pc:sldMk cId="0" sldId="262"/>
            <ac:spMk id="14" creationId="{00000000-0000-0000-0000-000000000000}"/>
          </ac:spMkLst>
        </pc:spChg>
      </pc:sldChg>
      <pc:sldChg chg="modSp mod">
        <pc:chgData name="Danielle Ramirez-King" userId="556da819-ea4d-4662-82d0-6086cc6e8b8e" providerId="ADAL" clId="{20EA5A85-F7DA-489F-9994-93BEE8AEE4FF}" dt="2024-04-03T15:57:48.836" v="773" actId="20577"/>
        <pc:sldMkLst>
          <pc:docMk/>
          <pc:sldMk cId="0" sldId="263"/>
        </pc:sldMkLst>
        <pc:spChg chg="mod">
          <ac:chgData name="Danielle Ramirez-King" userId="556da819-ea4d-4662-82d0-6086cc6e8b8e" providerId="ADAL" clId="{20EA5A85-F7DA-489F-9994-93BEE8AEE4FF}" dt="2024-04-03T15:57:48.836" v="773" actId="20577"/>
          <ac:spMkLst>
            <pc:docMk/>
            <pc:sldMk cId="0" sldId="263"/>
            <ac:spMk id="11" creationId="{00000000-0000-0000-0000-000000000000}"/>
          </ac:spMkLst>
        </pc:spChg>
      </pc:sldChg>
      <pc:sldChg chg="modSp mod">
        <pc:chgData name="Danielle Ramirez-King" userId="556da819-ea4d-4662-82d0-6086cc6e8b8e" providerId="ADAL" clId="{20EA5A85-F7DA-489F-9994-93BEE8AEE4FF}" dt="2024-04-03T15:58:20.703" v="862" actId="20577"/>
        <pc:sldMkLst>
          <pc:docMk/>
          <pc:sldMk cId="0" sldId="264"/>
        </pc:sldMkLst>
        <pc:spChg chg="mod">
          <ac:chgData name="Danielle Ramirez-King" userId="556da819-ea4d-4662-82d0-6086cc6e8b8e" providerId="ADAL" clId="{20EA5A85-F7DA-489F-9994-93BEE8AEE4FF}" dt="2024-04-03T15:58:20.703" v="862" actId="20577"/>
          <ac:spMkLst>
            <pc:docMk/>
            <pc:sldMk cId="0" sldId="264"/>
            <ac:spMk id="17" creationId="{00000000-0000-0000-0000-000000000000}"/>
          </ac:spMkLst>
        </pc:spChg>
      </pc:sldChg>
      <pc:sldChg chg="modSp mod">
        <pc:chgData name="Danielle Ramirez-King" userId="556da819-ea4d-4662-82d0-6086cc6e8b8e" providerId="ADAL" clId="{20EA5A85-F7DA-489F-9994-93BEE8AEE4FF}" dt="2024-04-03T15:59:30.004" v="1027" actId="20577"/>
        <pc:sldMkLst>
          <pc:docMk/>
          <pc:sldMk cId="0" sldId="268"/>
        </pc:sldMkLst>
        <pc:spChg chg="mod">
          <ac:chgData name="Danielle Ramirez-King" userId="556da819-ea4d-4662-82d0-6086cc6e8b8e" providerId="ADAL" clId="{20EA5A85-F7DA-489F-9994-93BEE8AEE4FF}" dt="2024-04-03T15:59:30.004" v="1027" actId="20577"/>
          <ac:spMkLst>
            <pc:docMk/>
            <pc:sldMk cId="0" sldId="268"/>
            <ac:spMk id="15" creationId="{00000000-0000-0000-0000-000000000000}"/>
          </ac:spMkLst>
        </pc:spChg>
      </pc:sldChg>
      <pc:sldChg chg="modSp mod">
        <pc:chgData name="Danielle Ramirez-King" userId="556da819-ea4d-4662-82d0-6086cc6e8b8e" providerId="ADAL" clId="{20EA5A85-F7DA-489F-9994-93BEE8AEE4FF}" dt="2024-04-03T16:00:08.631" v="1125" actId="20577"/>
        <pc:sldMkLst>
          <pc:docMk/>
          <pc:sldMk cId="0" sldId="269"/>
        </pc:sldMkLst>
        <pc:spChg chg="mod">
          <ac:chgData name="Danielle Ramirez-King" userId="556da819-ea4d-4662-82d0-6086cc6e8b8e" providerId="ADAL" clId="{20EA5A85-F7DA-489F-9994-93BEE8AEE4FF}" dt="2024-04-03T16:00:08.631" v="1125" actId="20577"/>
          <ac:spMkLst>
            <pc:docMk/>
            <pc:sldMk cId="0" sldId="269"/>
            <ac:spMk id="15" creationId="{00000000-0000-0000-0000-000000000000}"/>
          </ac:spMkLst>
        </pc:spChg>
      </pc:sldChg>
      <pc:sldChg chg="modSp mod">
        <pc:chgData name="Danielle Ramirez-King" userId="556da819-ea4d-4662-82d0-6086cc6e8b8e" providerId="ADAL" clId="{20EA5A85-F7DA-489F-9994-93BEE8AEE4FF}" dt="2024-04-03T16:04:59.639" v="1865" actId="20577"/>
        <pc:sldMkLst>
          <pc:docMk/>
          <pc:sldMk cId="0" sldId="271"/>
        </pc:sldMkLst>
        <pc:spChg chg="mod">
          <ac:chgData name="Danielle Ramirez-King" userId="556da819-ea4d-4662-82d0-6086cc6e8b8e" providerId="ADAL" clId="{20EA5A85-F7DA-489F-9994-93BEE8AEE4FF}" dt="2024-04-03T16:04:59.639" v="1865" actId="20577"/>
          <ac:spMkLst>
            <pc:docMk/>
            <pc:sldMk cId="0" sldId="271"/>
            <ac:spMk id="4" creationId="{00000000-0000-0000-0000-000000000000}"/>
          </ac:spMkLst>
        </pc:spChg>
      </pc:sldChg>
      <pc:sldChg chg="delSp modSp mod">
        <pc:chgData name="Danielle Ramirez-King" userId="556da819-ea4d-4662-82d0-6086cc6e8b8e" providerId="ADAL" clId="{20EA5A85-F7DA-489F-9994-93BEE8AEE4FF}" dt="2024-04-03T16:05:56.809" v="1917" actId="1036"/>
        <pc:sldMkLst>
          <pc:docMk/>
          <pc:sldMk cId="0" sldId="274"/>
        </pc:sldMkLst>
        <pc:spChg chg="mod">
          <ac:chgData name="Danielle Ramirez-King" userId="556da819-ea4d-4662-82d0-6086cc6e8b8e" providerId="ADAL" clId="{20EA5A85-F7DA-489F-9994-93BEE8AEE4FF}" dt="2024-04-03T16:05:25.043" v="1869" actId="1076"/>
          <ac:spMkLst>
            <pc:docMk/>
            <pc:sldMk cId="0" sldId="274"/>
            <ac:spMk id="2" creationId="{00000000-0000-0000-0000-000000000000}"/>
          </ac:spMkLst>
        </pc:spChg>
        <pc:spChg chg="mod">
          <ac:chgData name="Danielle Ramirez-King" userId="556da819-ea4d-4662-82d0-6086cc6e8b8e" providerId="ADAL" clId="{20EA5A85-F7DA-489F-9994-93BEE8AEE4FF}" dt="2024-04-03T16:05:56.809" v="1917" actId="1036"/>
          <ac:spMkLst>
            <pc:docMk/>
            <pc:sldMk cId="0" sldId="274"/>
            <ac:spMk id="10" creationId="{00000000-0000-0000-0000-000000000000}"/>
          </ac:spMkLst>
        </pc:spChg>
        <pc:spChg chg="del mod">
          <ac:chgData name="Danielle Ramirez-King" userId="556da819-ea4d-4662-82d0-6086cc6e8b8e" providerId="ADAL" clId="{20EA5A85-F7DA-489F-9994-93BEE8AEE4FF}" dt="2024-04-03T16:05:39.676" v="1905" actId="478"/>
          <ac:spMkLst>
            <pc:docMk/>
            <pc:sldMk cId="0" sldId="274"/>
            <ac:spMk id="16" creationId="{00000000-0000-0000-0000-000000000000}"/>
          </ac:spMkLst>
        </pc:spChg>
        <pc:spChg chg="del mod">
          <ac:chgData name="Danielle Ramirez-King" userId="556da819-ea4d-4662-82d0-6086cc6e8b8e" providerId="ADAL" clId="{20EA5A85-F7DA-489F-9994-93BEE8AEE4FF}" dt="2024-04-03T16:05:46.020" v="1909"/>
          <ac:spMkLst>
            <pc:docMk/>
            <pc:sldMk cId="0" sldId="274"/>
            <ac:spMk id="17" creationId="{00000000-0000-0000-0000-000000000000}"/>
          </ac:spMkLst>
        </pc:spChg>
        <pc:grpChg chg="del">
          <ac:chgData name="Danielle Ramirez-King" userId="556da819-ea4d-4662-82d0-6086cc6e8b8e" providerId="ADAL" clId="{20EA5A85-F7DA-489F-9994-93BEE8AEE4FF}" dt="2024-04-03T16:05:46.018" v="1907" actId="478"/>
          <ac:grpSpMkLst>
            <pc:docMk/>
            <pc:sldMk cId="0" sldId="274"/>
            <ac:grpSpMk id="11" creationId="{00000000-0000-0000-0000-000000000000}"/>
          </ac:grpSpMkLst>
        </pc:grpChg>
      </pc:sldChg>
      <pc:sldChg chg="del">
        <pc:chgData name="Danielle Ramirez-King" userId="556da819-ea4d-4662-82d0-6086cc6e8b8e" providerId="ADAL" clId="{20EA5A85-F7DA-489F-9994-93BEE8AEE4FF}" dt="2024-04-03T15:54:53.055" v="424" actId="47"/>
        <pc:sldMkLst>
          <pc:docMk/>
          <pc:sldMk cId="426214915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29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19" y="0"/>
                </a:moveTo>
                <a:lnTo>
                  <a:pt x="0" y="0"/>
                </a:lnTo>
                <a:lnTo>
                  <a:pt x="0" y="91439"/>
                </a:lnTo>
                <a:lnTo>
                  <a:pt x="3703319" y="91439"/>
                </a:lnTo>
                <a:lnTo>
                  <a:pt x="3703319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6871" y="1135486"/>
            <a:ext cx="1243329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8465" y="1782927"/>
            <a:ext cx="9768840" cy="4596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nion Pro"/>
                <a:cs typeface="Minion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hr.assistant@wvm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r.assistant@wvm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3086100"/>
            <a:ext cx="11262360" cy="3304540"/>
          </a:xfrm>
          <a:custGeom>
            <a:avLst/>
            <a:gdLst/>
            <a:ahLst/>
            <a:cxnLst/>
            <a:rect l="l" t="t" r="r" b="b"/>
            <a:pathLst>
              <a:path w="11262360" h="3304540">
                <a:moveTo>
                  <a:pt x="11262360" y="0"/>
                </a:moveTo>
                <a:lnTo>
                  <a:pt x="0" y="0"/>
                </a:lnTo>
                <a:lnTo>
                  <a:pt x="0" y="3304032"/>
                </a:lnTo>
                <a:lnTo>
                  <a:pt x="11262360" y="3304032"/>
                </a:lnTo>
                <a:lnTo>
                  <a:pt x="1126236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9931" y="1639773"/>
            <a:ext cx="5084445" cy="1149985"/>
          </a:xfrm>
          <a:prstGeom prst="rect">
            <a:avLst/>
          </a:prstGeom>
        </p:spPr>
        <p:txBody>
          <a:bodyPr vert="horz" wrap="square" lIns="0" tIns="242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3600" dirty="0">
                <a:solidFill>
                  <a:srgbClr val="1A315F"/>
                </a:solidFill>
              </a:rPr>
              <a:t>NEW</a:t>
            </a:r>
            <a:r>
              <a:rPr sz="3600" spc="-5" dirty="0">
                <a:solidFill>
                  <a:srgbClr val="1A315F"/>
                </a:solidFill>
              </a:rPr>
              <a:t> </a:t>
            </a:r>
            <a:r>
              <a:rPr sz="3600" dirty="0">
                <a:solidFill>
                  <a:srgbClr val="1A315F"/>
                </a:solidFill>
              </a:rPr>
              <a:t>HIRE </a:t>
            </a:r>
            <a:r>
              <a:rPr sz="3600" spc="-25" dirty="0">
                <a:solidFill>
                  <a:srgbClr val="1A315F"/>
                </a:solidFill>
              </a:rPr>
              <a:t>PROCEDURES</a:t>
            </a:r>
            <a:endParaRPr sz="3600" dirty="0"/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600" spc="-50" dirty="0">
                <a:solidFill>
                  <a:srgbClr val="4590B8"/>
                </a:solidFill>
              </a:rPr>
              <a:t>SHORT</a:t>
            </a:r>
            <a:r>
              <a:rPr sz="1600" spc="-185" dirty="0">
                <a:solidFill>
                  <a:srgbClr val="4590B8"/>
                </a:solidFill>
              </a:rPr>
              <a:t> </a:t>
            </a:r>
            <a:r>
              <a:rPr sz="1600" dirty="0">
                <a:solidFill>
                  <a:srgbClr val="4590B8"/>
                </a:solidFill>
              </a:rPr>
              <a:t>TERM</a:t>
            </a:r>
            <a:r>
              <a:rPr sz="1600" spc="10" dirty="0">
                <a:solidFill>
                  <a:srgbClr val="4590B8"/>
                </a:solidFill>
              </a:rPr>
              <a:t> </a:t>
            </a:r>
            <a:r>
              <a:rPr sz="1600" spc="-20" dirty="0">
                <a:solidFill>
                  <a:srgbClr val="4590B8"/>
                </a:solidFill>
              </a:rPr>
              <a:t>EMPLOYEES</a:t>
            </a:r>
            <a:r>
              <a:rPr sz="1600" spc="15" dirty="0">
                <a:solidFill>
                  <a:srgbClr val="4590B8"/>
                </a:solidFill>
              </a:rPr>
              <a:t> </a:t>
            </a:r>
            <a:r>
              <a:rPr sz="1600" dirty="0">
                <a:solidFill>
                  <a:srgbClr val="4590B8"/>
                </a:solidFill>
              </a:rPr>
              <a:t>&amp;</a:t>
            </a:r>
            <a:r>
              <a:rPr sz="1600" spc="10" dirty="0">
                <a:solidFill>
                  <a:srgbClr val="4590B8"/>
                </a:solidFill>
              </a:rPr>
              <a:t> </a:t>
            </a:r>
            <a:r>
              <a:rPr sz="1600" spc="-20" dirty="0">
                <a:solidFill>
                  <a:srgbClr val="4590B8"/>
                </a:solidFill>
              </a:rPr>
              <a:t>STUDENT</a:t>
            </a:r>
            <a:r>
              <a:rPr sz="1600" spc="-180" dirty="0">
                <a:solidFill>
                  <a:srgbClr val="4590B8"/>
                </a:solidFill>
              </a:rPr>
              <a:t> </a:t>
            </a:r>
            <a:r>
              <a:rPr sz="1600" spc="-10" dirty="0">
                <a:solidFill>
                  <a:srgbClr val="4590B8"/>
                </a:solidFill>
              </a:rPr>
              <a:t>WORKERS</a:t>
            </a:r>
            <a:endParaRPr sz="1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6753" y="830619"/>
            <a:ext cx="2585734" cy="19894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6531" y="606551"/>
            <a:ext cx="11299190" cy="1086836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250" dirty="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</a:rPr>
              <a:t>STEP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lang="en-US" sz="2800" spc="-60" dirty="0">
                <a:solidFill>
                  <a:srgbClr val="FFFFFF"/>
                </a:solidFill>
              </a:rPr>
              <a:t>5</a:t>
            </a:r>
            <a:endParaRPr sz="2800" dirty="0"/>
          </a:p>
        </p:txBody>
      </p:sp>
      <p:grpSp>
        <p:nvGrpSpPr>
          <p:cNvPr id="5" name="object 5"/>
          <p:cNvGrpSpPr/>
          <p:nvPr/>
        </p:nvGrpSpPr>
        <p:grpSpPr>
          <a:xfrm>
            <a:off x="438912" y="2162555"/>
            <a:ext cx="2776855" cy="4083050"/>
            <a:chOff x="438912" y="2162555"/>
            <a:chExt cx="2776855" cy="4083050"/>
          </a:xfrm>
        </p:grpSpPr>
        <p:sp>
          <p:nvSpPr>
            <p:cNvPr id="6" name="object 6"/>
            <p:cNvSpPr/>
            <p:nvPr/>
          </p:nvSpPr>
          <p:spPr>
            <a:xfrm>
              <a:off x="457962" y="2181605"/>
              <a:ext cx="2738755" cy="4044950"/>
            </a:xfrm>
            <a:custGeom>
              <a:avLst/>
              <a:gdLst/>
              <a:ahLst/>
              <a:cxnLst/>
              <a:rect l="l" t="t" r="r" b="b"/>
              <a:pathLst>
                <a:path w="2738755" h="4044950">
                  <a:moveTo>
                    <a:pt x="0" y="0"/>
                  </a:moveTo>
                  <a:lnTo>
                    <a:pt x="2738628" y="0"/>
                  </a:lnTo>
                  <a:lnTo>
                    <a:pt x="2738628" y="4044696"/>
                  </a:lnTo>
                  <a:lnTo>
                    <a:pt x="0" y="404469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1A31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932" y="2301240"/>
              <a:ext cx="2430145" cy="160647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835" y="4360316"/>
              <a:ext cx="2332735" cy="157565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366515" y="2162555"/>
            <a:ext cx="2776855" cy="1979930"/>
            <a:chOff x="3366515" y="2162555"/>
            <a:chExt cx="2776855" cy="1979930"/>
          </a:xfrm>
        </p:grpSpPr>
        <p:sp>
          <p:nvSpPr>
            <p:cNvPr id="10" name="object 10"/>
            <p:cNvSpPr/>
            <p:nvPr/>
          </p:nvSpPr>
          <p:spPr>
            <a:xfrm>
              <a:off x="3385565" y="2181605"/>
              <a:ext cx="2738755" cy="1941830"/>
            </a:xfrm>
            <a:custGeom>
              <a:avLst/>
              <a:gdLst/>
              <a:ahLst/>
              <a:cxnLst/>
              <a:rect l="l" t="t" r="r" b="b"/>
              <a:pathLst>
                <a:path w="2738754" h="1941829">
                  <a:moveTo>
                    <a:pt x="0" y="0"/>
                  </a:moveTo>
                  <a:lnTo>
                    <a:pt x="2738628" y="0"/>
                  </a:lnTo>
                  <a:lnTo>
                    <a:pt x="2738628" y="1941576"/>
                  </a:lnTo>
                  <a:lnTo>
                    <a:pt x="0" y="19415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1A31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9351" y="2360676"/>
              <a:ext cx="1589531" cy="1589531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366515" y="4265676"/>
            <a:ext cx="2776855" cy="1979930"/>
            <a:chOff x="3366515" y="4265676"/>
            <a:chExt cx="2776855" cy="1979930"/>
          </a:xfrm>
        </p:grpSpPr>
        <p:sp>
          <p:nvSpPr>
            <p:cNvPr id="13" name="object 13"/>
            <p:cNvSpPr/>
            <p:nvPr/>
          </p:nvSpPr>
          <p:spPr>
            <a:xfrm>
              <a:off x="3385565" y="4284726"/>
              <a:ext cx="2738755" cy="1941830"/>
            </a:xfrm>
            <a:custGeom>
              <a:avLst/>
              <a:gdLst/>
              <a:ahLst/>
              <a:cxnLst/>
              <a:rect l="l" t="t" r="r" b="b"/>
              <a:pathLst>
                <a:path w="2738754" h="1941829">
                  <a:moveTo>
                    <a:pt x="0" y="0"/>
                  </a:moveTo>
                  <a:lnTo>
                    <a:pt x="2738628" y="0"/>
                  </a:lnTo>
                  <a:lnTo>
                    <a:pt x="2738628" y="1941576"/>
                  </a:lnTo>
                  <a:lnTo>
                    <a:pt x="0" y="19415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1A31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6471" y="4454652"/>
              <a:ext cx="1935479" cy="16093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70675" y="2934550"/>
            <a:ext cx="4922393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HR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meets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with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employee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in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person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to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verify </a:t>
            </a:r>
            <a:r>
              <a:rPr sz="1800" spc="-10" dirty="0">
                <a:latin typeface="Gill Sans MT"/>
                <a:cs typeface="Gill Sans MT"/>
              </a:rPr>
              <a:t>I-</a:t>
            </a:r>
            <a:r>
              <a:rPr sz="1800" spc="-50" dirty="0">
                <a:latin typeface="Gill Sans MT"/>
                <a:cs typeface="Gill Sans MT"/>
              </a:rPr>
              <a:t>9</a:t>
            </a:r>
            <a:endParaRPr sz="1800" dirty="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Gill Sans MT"/>
                <a:cs typeface="Gill Sans MT"/>
              </a:rPr>
              <a:t>Documentation</a:t>
            </a:r>
            <a:r>
              <a:rPr lang="en-US" sz="1800" spc="-10" dirty="0">
                <a:latin typeface="Gill Sans MT"/>
                <a:cs typeface="Gill Sans MT"/>
              </a:rPr>
              <a:t> (This step is missed and is the number one reason that staff are not processed as soon as they can be)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US" spc="-10" dirty="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New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employee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should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have</a:t>
            </a:r>
            <a:r>
              <a:rPr sz="1800" spc="-10" dirty="0">
                <a:latin typeface="Gill Sans MT"/>
                <a:cs typeface="Gill Sans MT"/>
              </a:rPr>
              <a:t> submitted:</a:t>
            </a:r>
            <a:endParaRPr sz="1800" dirty="0">
              <a:latin typeface="Gill Sans MT"/>
              <a:cs typeface="Gill Sans MT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Gill Sans MT"/>
                <a:cs typeface="Gill Sans MT"/>
              </a:rPr>
              <a:t>Completed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New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Hire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Packet</a:t>
            </a:r>
            <a:endParaRPr sz="1800" dirty="0">
              <a:latin typeface="Gill Sans MT"/>
              <a:cs typeface="Gill Sans MT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Gill Sans MT"/>
                <a:cs typeface="Gill Sans MT"/>
              </a:rPr>
              <a:t>TB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results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&amp;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Live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scan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(if</a:t>
            </a:r>
            <a:r>
              <a:rPr sz="1800" spc="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required)</a:t>
            </a:r>
            <a:endParaRPr lang="en-US" sz="1800" spc="-10" dirty="0">
              <a:latin typeface="Gill Sans MT"/>
              <a:cs typeface="Gill Sans MT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1800" spc="-10" dirty="0">
                <a:latin typeface="Gill Sans MT"/>
                <a:cs typeface="Gill Sans MT"/>
              </a:rPr>
              <a:t>Social Security Card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41291" y="457200"/>
            <a:ext cx="1854835" cy="94615"/>
          </a:xfrm>
          <a:custGeom>
            <a:avLst/>
            <a:gdLst/>
            <a:ahLst/>
            <a:cxnLst/>
            <a:rect l="l" t="t" r="r" b="b"/>
            <a:pathLst>
              <a:path w="1854835" h="94615">
                <a:moveTo>
                  <a:pt x="1854708" y="0"/>
                </a:moveTo>
                <a:lnTo>
                  <a:pt x="0" y="0"/>
                </a:lnTo>
                <a:lnTo>
                  <a:pt x="0" y="94487"/>
                </a:lnTo>
                <a:lnTo>
                  <a:pt x="1854708" y="94487"/>
                </a:lnTo>
                <a:lnTo>
                  <a:pt x="1854708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7440" y="454151"/>
            <a:ext cx="5558155" cy="97790"/>
          </a:xfrm>
          <a:custGeom>
            <a:avLst/>
            <a:gdLst/>
            <a:ahLst/>
            <a:cxnLst/>
            <a:rect l="l" t="t" r="r" b="b"/>
            <a:pathLst>
              <a:path w="5558155" h="97790">
                <a:moveTo>
                  <a:pt x="5558027" y="0"/>
                </a:moveTo>
                <a:lnTo>
                  <a:pt x="0" y="0"/>
                </a:lnTo>
                <a:lnTo>
                  <a:pt x="0" y="97536"/>
                </a:lnTo>
                <a:lnTo>
                  <a:pt x="5558027" y="97536"/>
                </a:lnTo>
                <a:lnTo>
                  <a:pt x="5558027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6531" y="615695"/>
            <a:ext cx="11299190" cy="1077218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200" dirty="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</a:rPr>
              <a:t>STEP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lang="en-US" sz="2800" spc="-60" dirty="0">
                <a:solidFill>
                  <a:srgbClr val="FFFFFF"/>
                </a:solidFill>
              </a:rPr>
              <a:t>6</a:t>
            </a:r>
            <a:endParaRPr sz="2800" dirty="0"/>
          </a:p>
        </p:txBody>
      </p:sp>
      <p:grpSp>
        <p:nvGrpSpPr>
          <p:cNvPr id="6" name="object 6"/>
          <p:cNvGrpSpPr/>
          <p:nvPr/>
        </p:nvGrpSpPr>
        <p:grpSpPr>
          <a:xfrm>
            <a:off x="440181" y="2174494"/>
            <a:ext cx="3729990" cy="4057650"/>
            <a:chOff x="440181" y="2174494"/>
            <a:chExt cx="3729990" cy="4057650"/>
          </a:xfrm>
        </p:grpSpPr>
        <p:sp>
          <p:nvSpPr>
            <p:cNvPr id="7" name="object 7"/>
            <p:cNvSpPr/>
            <p:nvPr/>
          </p:nvSpPr>
          <p:spPr>
            <a:xfrm>
              <a:off x="446531" y="2180844"/>
              <a:ext cx="3717290" cy="4044950"/>
            </a:xfrm>
            <a:custGeom>
              <a:avLst/>
              <a:gdLst/>
              <a:ahLst/>
              <a:cxnLst/>
              <a:rect l="l" t="t" r="r" b="b"/>
              <a:pathLst>
                <a:path w="3717290" h="4044950">
                  <a:moveTo>
                    <a:pt x="0" y="0"/>
                  </a:moveTo>
                  <a:lnTo>
                    <a:pt x="3717036" y="0"/>
                  </a:lnTo>
                  <a:lnTo>
                    <a:pt x="3717036" y="4044696"/>
                  </a:lnTo>
                  <a:lnTo>
                    <a:pt x="0" y="404469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A31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871" y="3081528"/>
              <a:ext cx="3639311" cy="252831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242561" y="2174494"/>
            <a:ext cx="1859914" cy="2004695"/>
            <a:chOff x="4242561" y="2174494"/>
            <a:chExt cx="1859914" cy="2004695"/>
          </a:xfrm>
        </p:grpSpPr>
        <p:sp>
          <p:nvSpPr>
            <p:cNvPr id="10" name="object 10"/>
            <p:cNvSpPr/>
            <p:nvPr/>
          </p:nvSpPr>
          <p:spPr>
            <a:xfrm>
              <a:off x="4248911" y="2180844"/>
              <a:ext cx="1847214" cy="1991995"/>
            </a:xfrm>
            <a:custGeom>
              <a:avLst/>
              <a:gdLst/>
              <a:ahLst/>
              <a:cxnLst/>
              <a:rect l="l" t="t" r="r" b="b"/>
              <a:pathLst>
                <a:path w="1847214" h="1991995">
                  <a:moveTo>
                    <a:pt x="0" y="0"/>
                  </a:moveTo>
                  <a:lnTo>
                    <a:pt x="1847088" y="0"/>
                  </a:lnTo>
                  <a:lnTo>
                    <a:pt x="1847088" y="1991868"/>
                  </a:lnTo>
                  <a:lnTo>
                    <a:pt x="0" y="199186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959F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8743" y="2438400"/>
              <a:ext cx="1496567" cy="1498091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234941" y="4227321"/>
            <a:ext cx="1867535" cy="2004695"/>
            <a:chOff x="4234941" y="4227321"/>
            <a:chExt cx="1867535" cy="2004695"/>
          </a:xfrm>
        </p:grpSpPr>
        <p:sp>
          <p:nvSpPr>
            <p:cNvPr id="13" name="object 13"/>
            <p:cNvSpPr/>
            <p:nvPr/>
          </p:nvSpPr>
          <p:spPr>
            <a:xfrm>
              <a:off x="4241291" y="4233671"/>
              <a:ext cx="1854835" cy="1991995"/>
            </a:xfrm>
            <a:custGeom>
              <a:avLst/>
              <a:gdLst/>
              <a:ahLst/>
              <a:cxnLst/>
              <a:rect l="l" t="t" r="r" b="b"/>
              <a:pathLst>
                <a:path w="1854835" h="1991995">
                  <a:moveTo>
                    <a:pt x="0" y="0"/>
                  </a:moveTo>
                  <a:lnTo>
                    <a:pt x="1854708" y="0"/>
                  </a:lnTo>
                  <a:lnTo>
                    <a:pt x="1854708" y="1991868"/>
                  </a:lnTo>
                  <a:lnTo>
                    <a:pt x="0" y="199186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959F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7887" y="4616195"/>
              <a:ext cx="1498091" cy="124510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253811" y="2083670"/>
            <a:ext cx="5425412" cy="2141612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18770" indent="-306705">
              <a:lnSpc>
                <a:spcPct val="100000"/>
              </a:lnSpc>
              <a:spcBef>
                <a:spcPts val="1220"/>
              </a:spcBef>
              <a:buClr>
                <a:srgbClr val="4590B8"/>
              </a:buClr>
              <a:buSzPct val="91666"/>
              <a:buFont typeface="Wingdings 2"/>
              <a:buChar char=""/>
              <a:tabLst>
                <a:tab pos="318770" algn="l"/>
                <a:tab pos="319405" algn="l"/>
              </a:tabLst>
            </a:pPr>
            <a:r>
              <a:rPr sz="1800" dirty="0">
                <a:latin typeface="Gill Sans MT"/>
                <a:cs typeface="Gill Sans MT"/>
              </a:rPr>
              <a:t>HR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reviews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NOE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and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NHP</a:t>
            </a:r>
            <a:endParaRPr sz="1800" dirty="0">
              <a:latin typeface="Gill Sans MT"/>
              <a:cs typeface="Gill Sans MT"/>
            </a:endParaRPr>
          </a:p>
          <a:p>
            <a:pPr marL="641985" lvl="1" indent="-305435">
              <a:lnSpc>
                <a:spcPct val="100000"/>
              </a:lnSpc>
              <a:spcBef>
                <a:spcPts val="994"/>
              </a:spcBef>
              <a:buClr>
                <a:srgbClr val="4590B8"/>
              </a:buClr>
              <a:buSzPct val="90625"/>
              <a:buFont typeface="Wingdings 2"/>
              <a:buChar char=""/>
              <a:tabLst>
                <a:tab pos="641985" algn="l"/>
                <a:tab pos="642620" algn="l"/>
              </a:tabLst>
            </a:pPr>
            <a:r>
              <a:rPr sz="1600" dirty="0">
                <a:latin typeface="Gill Sans MT"/>
                <a:cs typeface="Gill Sans MT"/>
              </a:rPr>
              <a:t>Position</a:t>
            </a:r>
            <a:r>
              <a:rPr sz="1600" spc="-6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title,</a:t>
            </a:r>
            <a:r>
              <a:rPr sz="1600" spc="-15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duties,</a:t>
            </a:r>
            <a:r>
              <a:rPr sz="1600" spc="-16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pay</a:t>
            </a:r>
            <a:r>
              <a:rPr sz="1600" spc="-35" dirty="0">
                <a:latin typeface="Gill Sans MT"/>
                <a:cs typeface="Gill Sans MT"/>
              </a:rPr>
              <a:t> </a:t>
            </a:r>
            <a:r>
              <a:rPr sz="1600" spc="-20" dirty="0">
                <a:latin typeface="Gill Sans MT"/>
                <a:cs typeface="Gill Sans MT"/>
              </a:rPr>
              <a:t>rate</a:t>
            </a:r>
            <a:endParaRPr sz="1600" dirty="0">
              <a:latin typeface="Gill Sans MT"/>
              <a:cs typeface="Gill Sans MT"/>
            </a:endParaRPr>
          </a:p>
          <a:p>
            <a:pPr marL="641985" lvl="1" indent="-305435">
              <a:lnSpc>
                <a:spcPct val="100000"/>
              </a:lnSpc>
              <a:spcBef>
                <a:spcPts val="985"/>
              </a:spcBef>
              <a:buClr>
                <a:srgbClr val="4590B8"/>
              </a:buClr>
              <a:buSzPct val="90625"/>
              <a:buFont typeface="Wingdings 2"/>
              <a:buChar char=""/>
              <a:tabLst>
                <a:tab pos="641985" algn="l"/>
                <a:tab pos="642620" algn="l"/>
              </a:tabLst>
            </a:pPr>
            <a:r>
              <a:rPr sz="1600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NO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missing</a:t>
            </a:r>
            <a:r>
              <a:rPr sz="1600" spc="-3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required</a:t>
            </a:r>
            <a:r>
              <a:rPr sz="1600" spc="-4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signatures</a:t>
            </a:r>
            <a:endParaRPr sz="1600" dirty="0">
              <a:latin typeface="Gill Sans MT"/>
              <a:cs typeface="Gill Sans MT"/>
            </a:endParaRPr>
          </a:p>
          <a:p>
            <a:pPr marL="319405" indent="-118110">
              <a:lnSpc>
                <a:spcPct val="100000"/>
              </a:lnSpc>
              <a:spcBef>
                <a:spcPts val="1019"/>
              </a:spcBef>
              <a:buClr>
                <a:srgbClr val="4590B8"/>
              </a:buClr>
              <a:buSzPct val="86111"/>
              <a:buFont typeface="Wingdings 2"/>
              <a:buChar char=""/>
              <a:tabLst>
                <a:tab pos="320040" algn="l"/>
              </a:tabLst>
            </a:pPr>
            <a:r>
              <a:rPr lang="en-US" sz="1800" dirty="0">
                <a:latin typeface="Gill Sans MT"/>
                <a:cs typeface="Gill Sans MT"/>
              </a:rPr>
              <a:t>HR</a:t>
            </a:r>
            <a:r>
              <a:rPr lang="en-US" sz="1800" spc="-50" dirty="0">
                <a:latin typeface="Gill Sans MT"/>
                <a:cs typeface="Gill Sans MT"/>
              </a:rPr>
              <a:t> </a:t>
            </a:r>
            <a:r>
              <a:rPr lang="en-US" sz="1800" dirty="0">
                <a:latin typeface="Gill Sans MT"/>
                <a:cs typeface="Gill Sans MT"/>
              </a:rPr>
              <a:t>will</a:t>
            </a:r>
            <a:r>
              <a:rPr lang="en-US" sz="1800" spc="-55" dirty="0">
                <a:latin typeface="Gill Sans MT"/>
                <a:cs typeface="Gill Sans MT"/>
              </a:rPr>
              <a:t> </a:t>
            </a:r>
            <a:r>
              <a:rPr lang="en-US" sz="1800" dirty="0">
                <a:latin typeface="Gill Sans MT"/>
                <a:cs typeface="Gill Sans MT"/>
              </a:rPr>
              <a:t>provide</a:t>
            </a:r>
            <a:r>
              <a:rPr lang="en-US" sz="1800" spc="-40" dirty="0">
                <a:latin typeface="Gill Sans MT"/>
                <a:cs typeface="Gill Sans MT"/>
              </a:rPr>
              <a:t> </a:t>
            </a:r>
            <a:r>
              <a:rPr lang="en-US" sz="1800" dirty="0">
                <a:latin typeface="Gill Sans MT"/>
                <a:cs typeface="Gill Sans MT"/>
              </a:rPr>
              <a:t>start</a:t>
            </a:r>
            <a:r>
              <a:rPr lang="en-US" sz="1800" spc="-35" dirty="0">
                <a:latin typeface="Gill Sans MT"/>
                <a:cs typeface="Gill Sans MT"/>
              </a:rPr>
              <a:t> </a:t>
            </a:r>
            <a:r>
              <a:rPr lang="en-US" sz="1800" dirty="0">
                <a:latin typeface="Gill Sans MT"/>
                <a:cs typeface="Gill Sans MT"/>
              </a:rPr>
              <a:t>date</a:t>
            </a:r>
            <a:r>
              <a:rPr lang="en-US" sz="1800" spc="-35" dirty="0">
                <a:latin typeface="Gill Sans MT"/>
                <a:cs typeface="Gill Sans MT"/>
              </a:rPr>
              <a:t> </a:t>
            </a:r>
            <a:r>
              <a:rPr lang="en-US" sz="1800" dirty="0">
                <a:latin typeface="Gill Sans MT"/>
                <a:cs typeface="Gill Sans MT"/>
              </a:rPr>
              <a:t>via</a:t>
            </a:r>
            <a:r>
              <a:rPr lang="en-US" sz="1800" spc="-45" dirty="0">
                <a:latin typeface="Gill Sans MT"/>
                <a:cs typeface="Gill Sans MT"/>
              </a:rPr>
              <a:t> </a:t>
            </a:r>
            <a:r>
              <a:rPr lang="en-US" sz="1800" dirty="0">
                <a:latin typeface="Gill Sans MT"/>
                <a:cs typeface="Gill Sans MT"/>
              </a:rPr>
              <a:t>Approved</a:t>
            </a:r>
            <a:r>
              <a:rPr lang="en-US" sz="1800" spc="-45" dirty="0">
                <a:latin typeface="Gill Sans MT"/>
                <a:cs typeface="Gill Sans MT"/>
              </a:rPr>
              <a:t> </a:t>
            </a:r>
            <a:r>
              <a:rPr lang="en-US" sz="1800" dirty="0">
                <a:latin typeface="Gill Sans MT"/>
                <a:cs typeface="Gill Sans MT"/>
              </a:rPr>
              <a:t>NOE</a:t>
            </a:r>
            <a:r>
              <a:rPr lang="en-US" sz="1800" spc="-55" dirty="0">
                <a:latin typeface="Gill Sans MT"/>
                <a:cs typeface="Gill Sans MT"/>
              </a:rPr>
              <a:t> </a:t>
            </a:r>
            <a:r>
              <a:rPr lang="en-US" sz="1800" dirty="0">
                <a:latin typeface="Gill Sans MT"/>
                <a:cs typeface="Gill Sans MT"/>
              </a:rPr>
              <a:t>(Please</a:t>
            </a:r>
            <a:r>
              <a:rPr lang="en-US" sz="1800" spc="-60" dirty="0">
                <a:latin typeface="Gill Sans MT"/>
                <a:cs typeface="Gill Sans MT"/>
              </a:rPr>
              <a:t> </a:t>
            </a:r>
            <a:r>
              <a:rPr lang="en-US" sz="1800" dirty="0">
                <a:latin typeface="Gill Sans MT"/>
                <a:cs typeface="Gill Sans MT"/>
              </a:rPr>
              <a:t>note</a:t>
            </a:r>
            <a:r>
              <a:rPr lang="en-US" sz="1800" spc="-55" dirty="0">
                <a:latin typeface="Gill Sans MT"/>
                <a:cs typeface="Gill Sans MT"/>
              </a:rPr>
              <a:t> </a:t>
            </a:r>
            <a:r>
              <a:rPr lang="en-US" sz="1800" spc="-25" dirty="0">
                <a:latin typeface="Gill Sans MT"/>
                <a:cs typeface="Gill Sans MT"/>
              </a:rPr>
              <a:t>the </a:t>
            </a:r>
            <a:r>
              <a:rPr lang="en-US" sz="1800" dirty="0">
                <a:latin typeface="Gill Sans MT"/>
                <a:cs typeface="Gill Sans MT"/>
              </a:rPr>
              <a:t>approved</a:t>
            </a:r>
            <a:r>
              <a:rPr lang="en-US" sz="1800" spc="-60" dirty="0">
                <a:latin typeface="Gill Sans MT"/>
                <a:cs typeface="Gill Sans MT"/>
              </a:rPr>
              <a:t> </a:t>
            </a:r>
            <a:r>
              <a:rPr lang="en-US" sz="1800" dirty="0">
                <a:latin typeface="Gill Sans MT"/>
                <a:cs typeface="Gill Sans MT"/>
              </a:rPr>
              <a:t>NOE</a:t>
            </a:r>
            <a:r>
              <a:rPr lang="en-US" sz="1800" spc="-65" dirty="0">
                <a:latin typeface="Gill Sans MT"/>
                <a:cs typeface="Gill Sans MT"/>
              </a:rPr>
              <a:t> when </a:t>
            </a:r>
            <a:r>
              <a:rPr lang="en-US" spc="-65" dirty="0">
                <a:latin typeface="Gill Sans MT"/>
                <a:cs typeface="Gill Sans MT"/>
              </a:rPr>
              <a:t>submitted via </a:t>
            </a:r>
            <a:r>
              <a:rPr lang="en-US" spc="-65" dirty="0" err="1">
                <a:latin typeface="Gill Sans MT"/>
                <a:cs typeface="Gill Sans MT"/>
              </a:rPr>
              <a:t>docusign</a:t>
            </a:r>
            <a:r>
              <a:rPr lang="en-US" spc="-65" dirty="0">
                <a:latin typeface="Gill Sans MT"/>
                <a:cs typeface="Gill Sans MT"/>
              </a:rPr>
              <a:t> will be sent via </a:t>
            </a:r>
            <a:r>
              <a:rPr lang="en-US" spc="-65" dirty="0" err="1">
                <a:latin typeface="Gill Sans MT"/>
                <a:cs typeface="Gill Sans MT"/>
              </a:rPr>
              <a:t>docusign</a:t>
            </a:r>
            <a:r>
              <a:rPr lang="en-US" spc="-65" dirty="0">
                <a:latin typeface="Gill Sans MT"/>
                <a:cs typeface="Gill Sans MT"/>
              </a:rPr>
              <a:t> and not in an additional email.)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77000" y="4596579"/>
            <a:ext cx="4766310" cy="133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buClr>
                <a:srgbClr val="4590B8"/>
              </a:buClr>
              <a:buSzPct val="91666"/>
              <a:buFont typeface="Wingdings 2"/>
              <a:buChar char=""/>
              <a:tabLst>
                <a:tab pos="318770" algn="l"/>
                <a:tab pos="319405" algn="l"/>
              </a:tabLst>
            </a:pPr>
            <a:r>
              <a:rPr sz="1800" b="1" dirty="0">
                <a:latin typeface="Gill Sans MT"/>
                <a:cs typeface="Gill Sans MT"/>
              </a:rPr>
              <a:t>Supervisor</a:t>
            </a:r>
            <a:r>
              <a:rPr sz="1800" b="1" spc="-45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may</a:t>
            </a:r>
            <a:r>
              <a:rPr sz="1800" b="1" spc="-55" dirty="0">
                <a:latin typeface="Gill Sans MT"/>
                <a:cs typeface="Gill Sans MT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NOT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start</a:t>
            </a:r>
            <a:r>
              <a:rPr sz="1800" b="1" spc="-60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new</a:t>
            </a:r>
            <a:r>
              <a:rPr sz="1800" b="1" spc="-45" dirty="0">
                <a:latin typeface="Gill Sans MT"/>
                <a:cs typeface="Gill Sans MT"/>
              </a:rPr>
              <a:t> </a:t>
            </a:r>
            <a:r>
              <a:rPr sz="1800" b="1" spc="-10" dirty="0">
                <a:latin typeface="Gill Sans MT"/>
                <a:cs typeface="Gill Sans MT"/>
              </a:rPr>
              <a:t>employee </a:t>
            </a:r>
            <a:r>
              <a:rPr sz="1800" b="1" dirty="0">
                <a:latin typeface="Gill Sans MT"/>
                <a:cs typeface="Gill Sans MT"/>
              </a:rPr>
              <a:t>unless</a:t>
            </a:r>
            <a:r>
              <a:rPr sz="1800" b="1" spc="-10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Approved</a:t>
            </a:r>
            <a:r>
              <a:rPr sz="1800" b="1" spc="-20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NOE</a:t>
            </a:r>
            <a:r>
              <a:rPr sz="1800" b="1" spc="-20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has</a:t>
            </a:r>
            <a:r>
              <a:rPr sz="1800" b="1" spc="-10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been</a:t>
            </a:r>
            <a:r>
              <a:rPr sz="1800" b="1" spc="-5" dirty="0">
                <a:latin typeface="Gill Sans MT"/>
                <a:cs typeface="Gill Sans MT"/>
              </a:rPr>
              <a:t> </a:t>
            </a:r>
            <a:r>
              <a:rPr sz="1800" b="1" spc="-10" dirty="0">
                <a:latin typeface="Gill Sans MT"/>
                <a:cs typeface="Gill Sans MT"/>
              </a:rPr>
              <a:t>received</a:t>
            </a:r>
            <a:endParaRPr sz="1800" dirty="0">
              <a:latin typeface="Gill Sans MT"/>
              <a:cs typeface="Gill Sans MT"/>
            </a:endParaRPr>
          </a:p>
          <a:p>
            <a:pPr marL="647700" marR="321945" lvl="1" indent="179070" algn="just">
              <a:lnSpc>
                <a:spcPct val="100000"/>
              </a:lnSpc>
              <a:spcBef>
                <a:spcPts val="969"/>
              </a:spcBef>
              <a:buClr>
                <a:srgbClr val="4590B8"/>
              </a:buClr>
              <a:buSzPct val="82142"/>
              <a:buFont typeface="Wingdings 2"/>
              <a:buChar char=""/>
              <a:tabLst>
                <a:tab pos="918844" algn="l"/>
              </a:tabLst>
            </a:pPr>
            <a:r>
              <a:rPr sz="1400" dirty="0">
                <a:latin typeface="Gill Sans MT"/>
                <a:cs typeface="Gill Sans MT"/>
              </a:rPr>
              <a:t>No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back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dating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or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rushed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NOE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will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be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accepted. </a:t>
            </a:r>
            <a:r>
              <a:rPr sz="1400" dirty="0">
                <a:latin typeface="Gill Sans MT"/>
                <a:cs typeface="Gill Sans MT"/>
              </a:rPr>
              <a:t>Payroll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will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also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not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be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processing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manual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checks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spc="-25" dirty="0">
                <a:latin typeface="Gill Sans MT"/>
                <a:cs typeface="Gill Sans MT"/>
              </a:rPr>
              <a:t>for </a:t>
            </a:r>
            <a:r>
              <a:rPr sz="1400" dirty="0">
                <a:latin typeface="Gill Sans MT"/>
                <a:cs typeface="Gill Sans MT"/>
              </a:rPr>
              <a:t>NOE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not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submitted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on</a:t>
            </a:r>
            <a:r>
              <a:rPr sz="1400" spc="-20" dirty="0">
                <a:latin typeface="Gill Sans MT"/>
                <a:cs typeface="Gill Sans MT"/>
              </a:rPr>
              <a:t> time</a:t>
            </a:r>
            <a:endParaRPr sz="14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6531" y="606551"/>
            <a:ext cx="11299190" cy="1086836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250" dirty="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</a:rPr>
              <a:t>STEP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lang="en-US" sz="2800" spc="-60" dirty="0">
                <a:solidFill>
                  <a:srgbClr val="FFFFFF"/>
                </a:solidFill>
              </a:rPr>
              <a:t>7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1318628" y="2703869"/>
            <a:ext cx="8987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latin typeface="Gill Sans MT"/>
                <a:cs typeface="Gill Sans MT"/>
              </a:rPr>
              <a:t>Welcome</a:t>
            </a:r>
            <a:r>
              <a:rPr sz="2800" spc="-15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to</a:t>
            </a:r>
            <a:r>
              <a:rPr sz="2800" spc="-355" dirty="0">
                <a:latin typeface="Gill Sans MT"/>
                <a:cs typeface="Gill Sans MT"/>
              </a:rPr>
              <a:t> </a:t>
            </a:r>
            <a:r>
              <a:rPr sz="2800" spc="-85" dirty="0">
                <a:latin typeface="Gill Sans MT"/>
                <a:cs typeface="Gill Sans MT"/>
              </a:rPr>
              <a:t>West</a:t>
            </a:r>
            <a:r>
              <a:rPr sz="2800" spc="-425" dirty="0">
                <a:latin typeface="Gill Sans MT"/>
                <a:cs typeface="Gill Sans MT"/>
              </a:rPr>
              <a:t> </a:t>
            </a:r>
            <a:r>
              <a:rPr sz="2800" spc="-55" dirty="0">
                <a:latin typeface="Gill Sans MT"/>
                <a:cs typeface="Gill Sans MT"/>
              </a:rPr>
              <a:t>Valley-</a:t>
            </a:r>
            <a:r>
              <a:rPr sz="2800" dirty="0">
                <a:latin typeface="Gill Sans MT"/>
                <a:cs typeface="Gill Sans MT"/>
              </a:rPr>
              <a:t>Mission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Community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College</a:t>
            </a:r>
            <a:r>
              <a:rPr sz="2800" spc="-75" dirty="0">
                <a:latin typeface="Gill Sans MT"/>
                <a:cs typeface="Gill Sans MT"/>
              </a:rPr>
              <a:t> </a:t>
            </a:r>
            <a:r>
              <a:rPr sz="2800" spc="-10" dirty="0">
                <a:latin typeface="Gill Sans MT"/>
                <a:cs typeface="Gill Sans MT"/>
              </a:rPr>
              <a:t>District!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04188" y="3703320"/>
            <a:ext cx="4078604" cy="2273935"/>
            <a:chOff x="1504188" y="3703320"/>
            <a:chExt cx="4078604" cy="22739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4188" y="3767327"/>
              <a:ext cx="2628899" cy="22097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3236" y="3703320"/>
              <a:ext cx="1789175" cy="220979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9172" y="3706367"/>
            <a:ext cx="3694175" cy="22037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4190" y="915022"/>
            <a:ext cx="4958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Minion Pro"/>
                <a:cs typeface="Minion Pro"/>
              </a:rPr>
              <a:t>THINGS TO </a:t>
            </a:r>
            <a:r>
              <a:rPr sz="3600" spc="-10" dirty="0">
                <a:latin typeface="Minion Pro"/>
                <a:cs typeface="Minion Pro"/>
              </a:rPr>
              <a:t>REMEMBER</a:t>
            </a:r>
            <a:endParaRPr sz="3600">
              <a:latin typeface="Minion Pro"/>
              <a:cs typeface="Minion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538465" y="1524000"/>
            <a:ext cx="9768840" cy="485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*Send ALL items for processing to HR Assistant at </a:t>
            </a:r>
            <a:r>
              <a:rPr spc="-10" dirty="0">
                <a:hlinkClick r:id="rId2"/>
              </a:rPr>
              <a:t>hr.assistant@wvm.edu</a:t>
            </a:r>
          </a:p>
          <a:p>
            <a:pPr marL="114935" marR="182880" indent="-102870">
              <a:lnSpc>
                <a:spcPct val="100000"/>
              </a:lnSpc>
              <a:spcBef>
                <a:spcPts val="10"/>
              </a:spcBef>
            </a:pPr>
            <a:r>
              <a:rPr dirty="0"/>
              <a:t>*If an employee wants to see their own doctor, the Workers Comp documentation needs to </a:t>
            </a:r>
            <a:r>
              <a:rPr spc="-25" dirty="0"/>
              <a:t>be </a:t>
            </a:r>
            <a:r>
              <a:rPr dirty="0"/>
              <a:t>signed</a:t>
            </a:r>
            <a:r>
              <a:rPr spc="-10" dirty="0"/>
              <a:t> </a:t>
            </a:r>
            <a:r>
              <a:rPr dirty="0"/>
              <a:t>by the </a:t>
            </a:r>
            <a:r>
              <a:rPr spc="-10" dirty="0"/>
              <a:t>Physician</a:t>
            </a:r>
          </a:p>
          <a:p>
            <a:pPr marL="12700">
              <a:lnSpc>
                <a:spcPts val="2395"/>
              </a:lnSpc>
            </a:pPr>
            <a:r>
              <a:rPr dirty="0"/>
              <a:t>*Overtime is not allowed for student </a:t>
            </a:r>
            <a:r>
              <a:rPr spc="-10" dirty="0"/>
              <a:t>workers</a:t>
            </a:r>
          </a:p>
          <a:p>
            <a:pPr marL="114935" marR="190500" indent="-102870">
              <a:lnSpc>
                <a:spcPts val="2390"/>
              </a:lnSpc>
              <a:spcBef>
                <a:spcPts val="85"/>
              </a:spcBef>
            </a:pPr>
            <a:r>
              <a:rPr dirty="0"/>
              <a:t>*Forms that are not completed will not be accepted and docusign file will be declined.</a:t>
            </a:r>
            <a:r>
              <a:rPr spc="450" dirty="0"/>
              <a:t> </a:t>
            </a:r>
            <a:endParaRPr lang="en-US" spc="450" dirty="0"/>
          </a:p>
          <a:p>
            <a:pPr marL="114935" marR="190500" indent="-102870">
              <a:lnSpc>
                <a:spcPts val="2390"/>
              </a:lnSpc>
              <a:spcBef>
                <a:spcPts val="85"/>
              </a:spcBef>
            </a:pPr>
            <a:r>
              <a:rPr lang="en-US" spc="450" dirty="0"/>
              <a:t>* </a:t>
            </a:r>
            <a:r>
              <a:rPr dirty="0"/>
              <a:t>Hit</a:t>
            </a:r>
            <a:r>
              <a:rPr spc="-5" dirty="0"/>
              <a:t> </a:t>
            </a:r>
            <a:r>
              <a:rPr dirty="0"/>
              <a:t>your Deadline's - We want to make sure employee's get </a:t>
            </a:r>
            <a:r>
              <a:rPr lang="en-US" dirty="0"/>
              <a:t>processed asap</a:t>
            </a:r>
            <a:r>
              <a:rPr dirty="0"/>
              <a:t>.</a:t>
            </a:r>
            <a:r>
              <a:rPr spc="450" dirty="0"/>
              <a:t> </a:t>
            </a:r>
            <a:r>
              <a:rPr dirty="0"/>
              <a:t>The </a:t>
            </a:r>
            <a:r>
              <a:rPr lang="en-US" dirty="0"/>
              <a:t>	</a:t>
            </a:r>
            <a:r>
              <a:rPr dirty="0"/>
              <a:t>deadline</a:t>
            </a:r>
            <a:r>
              <a:rPr lang="en-US" dirty="0"/>
              <a:t> for all hourly employees if you want them to start on 1</a:t>
            </a:r>
            <a:r>
              <a:rPr lang="en-US" baseline="30000" dirty="0"/>
              <a:t>st</a:t>
            </a:r>
            <a:r>
              <a:rPr lang="en-US" dirty="0"/>
              <a:t> day of semester</a:t>
            </a:r>
            <a:r>
              <a:rPr spc="-10" dirty="0"/>
              <a:t>:</a:t>
            </a:r>
          </a:p>
          <a:p>
            <a:pPr marL="1400809" lvl="2" indent="-118110">
              <a:lnSpc>
                <a:spcPts val="2320"/>
              </a:lnSpc>
              <a:buSzPct val="95000"/>
              <a:buFont typeface="Symbol"/>
              <a:buChar char=""/>
              <a:tabLst>
                <a:tab pos="487045" algn="l"/>
              </a:tabLst>
            </a:pPr>
            <a:r>
              <a:rPr dirty="0"/>
              <a:t>Winter - December 1st </a:t>
            </a:r>
            <a:r>
              <a:rPr lang="en-US" dirty="0"/>
              <a:t>(January 1</a:t>
            </a:r>
            <a:r>
              <a:rPr lang="en-US" baseline="30000" dirty="0"/>
              <a:t>st</a:t>
            </a:r>
            <a:r>
              <a:rPr lang="en-US" dirty="0"/>
              <a:t> Start Date)</a:t>
            </a:r>
            <a:endParaRPr spc="-10" dirty="0"/>
          </a:p>
          <a:p>
            <a:pPr marL="1400809" lvl="2" indent="-118110">
              <a:buSzPct val="95000"/>
              <a:buFont typeface="Symbol"/>
              <a:buChar char=""/>
              <a:tabLst>
                <a:tab pos="487045" algn="l"/>
              </a:tabLst>
            </a:pPr>
            <a:r>
              <a:rPr dirty="0"/>
              <a:t>Spring - January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(January 20</a:t>
            </a:r>
            <a:r>
              <a:rPr lang="en-US" baseline="30000" dirty="0"/>
              <a:t>th</a:t>
            </a:r>
            <a:r>
              <a:rPr lang="en-US" dirty="0"/>
              <a:t> Start Date)</a:t>
            </a:r>
            <a:endParaRPr spc="-10" dirty="0"/>
          </a:p>
          <a:p>
            <a:pPr marL="1400809" lvl="2" indent="-118110">
              <a:buSzPct val="95000"/>
              <a:buFont typeface="Symbol"/>
              <a:buChar char=""/>
              <a:tabLst>
                <a:tab pos="487045" algn="l"/>
              </a:tabLst>
            </a:pPr>
            <a:r>
              <a:rPr dirty="0"/>
              <a:t>Summer - May 1</a:t>
            </a:r>
            <a:r>
              <a:rPr lang="en-US" baseline="30000" dirty="0"/>
              <a:t>st</a:t>
            </a:r>
            <a:r>
              <a:rPr lang="en-US" dirty="0"/>
              <a:t> (May 20</a:t>
            </a:r>
            <a:r>
              <a:rPr lang="en-US" baseline="30000" dirty="0"/>
              <a:t>th</a:t>
            </a:r>
            <a:r>
              <a:rPr lang="en-US" dirty="0"/>
              <a:t> Start Date)</a:t>
            </a:r>
            <a:endParaRPr spc="-10" dirty="0"/>
          </a:p>
          <a:p>
            <a:pPr marL="1400809" lvl="2" indent="-118110">
              <a:buSzPct val="95000"/>
              <a:buFont typeface="Symbol"/>
              <a:buChar char=""/>
              <a:tabLst>
                <a:tab pos="487045" algn="l"/>
              </a:tabLst>
            </a:pPr>
            <a:r>
              <a:rPr dirty="0"/>
              <a:t>Fall - August 1</a:t>
            </a:r>
            <a:r>
              <a:rPr lang="en-US" baseline="30000" dirty="0"/>
              <a:t>st</a:t>
            </a:r>
            <a:r>
              <a:rPr lang="en-US" dirty="0"/>
              <a:t> (August 20</a:t>
            </a:r>
            <a:r>
              <a:rPr lang="en-US" baseline="30000" dirty="0"/>
              <a:t>th</a:t>
            </a:r>
            <a:r>
              <a:rPr lang="en-US" dirty="0"/>
              <a:t> Start Date)</a:t>
            </a:r>
            <a:endParaRPr spc="-10" dirty="0"/>
          </a:p>
          <a:p>
            <a:pPr marL="114935" marR="5080" indent="-102870">
              <a:lnSpc>
                <a:spcPct val="100000"/>
              </a:lnSpc>
            </a:pPr>
            <a:r>
              <a:rPr dirty="0"/>
              <a:t>*</a:t>
            </a:r>
            <a:r>
              <a:rPr lang="en-US" dirty="0"/>
              <a:t>Anything submitted passed the above deadlines will be processed with a later semester start date.</a:t>
            </a:r>
          </a:p>
          <a:p>
            <a:pPr marL="114935" marR="5080" indent="-102870">
              <a:lnSpc>
                <a:spcPct val="100000"/>
              </a:lnSpc>
            </a:pPr>
            <a:r>
              <a:rPr lang="en-US" dirty="0"/>
              <a:t>*</a:t>
            </a:r>
            <a:r>
              <a:rPr dirty="0"/>
              <a:t>During </a:t>
            </a:r>
            <a:r>
              <a:rPr lang="en-US" dirty="0"/>
              <a:t>off-peak </a:t>
            </a:r>
            <a:r>
              <a:rPr dirty="0"/>
              <a:t>periods </a:t>
            </a:r>
            <a:r>
              <a:rPr lang="en-US" dirty="0"/>
              <a:t>(</a:t>
            </a:r>
            <a:r>
              <a:rPr dirty="0"/>
              <a:t>outside the start of a semester</a:t>
            </a:r>
            <a:r>
              <a:rPr lang="en-US" dirty="0"/>
              <a:t>)</a:t>
            </a:r>
            <a:r>
              <a:rPr dirty="0"/>
              <a:t> turn around time should be </a:t>
            </a:r>
            <a:r>
              <a:rPr lang="en-US" dirty="0"/>
              <a:t>4</a:t>
            </a:r>
            <a:r>
              <a:rPr dirty="0"/>
              <a:t>-5 business </a:t>
            </a:r>
            <a:r>
              <a:rPr spc="-20" dirty="0"/>
              <a:t>days </a:t>
            </a:r>
            <a:r>
              <a:rPr dirty="0"/>
              <a:t>from the time ALL documents have been received by HR.</a:t>
            </a:r>
            <a:r>
              <a:rPr spc="450" dirty="0"/>
              <a:t> </a:t>
            </a:r>
            <a:r>
              <a:rPr dirty="0"/>
              <a:t>(This includes the I-9 </a:t>
            </a:r>
            <a:r>
              <a:rPr spc="-10" dirty="0"/>
              <a:t>verification</a:t>
            </a:r>
            <a:r>
              <a:rPr lang="en-US" spc="-10" dirty="0"/>
              <a:t> and hire packets</a:t>
            </a:r>
            <a:r>
              <a:rPr spc="-10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436" y="614172"/>
            <a:ext cx="11309985" cy="24765"/>
          </a:xfrm>
          <a:custGeom>
            <a:avLst/>
            <a:gdLst/>
            <a:ahLst/>
            <a:cxnLst/>
            <a:rect l="l" t="t" r="r" b="b"/>
            <a:pathLst>
              <a:path w="11309985" h="24765">
                <a:moveTo>
                  <a:pt x="0" y="24383"/>
                </a:moveTo>
                <a:lnTo>
                  <a:pt x="11309604" y="24383"/>
                </a:lnTo>
                <a:lnTo>
                  <a:pt x="11309604" y="0"/>
                </a:lnTo>
                <a:lnTo>
                  <a:pt x="0" y="0"/>
                </a:lnTo>
                <a:lnTo>
                  <a:pt x="0" y="24383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47388" y="723900"/>
            <a:ext cx="7498080" cy="5666740"/>
          </a:xfrm>
          <a:custGeom>
            <a:avLst/>
            <a:gdLst/>
            <a:ahLst/>
            <a:cxnLst/>
            <a:rect l="l" t="t" r="r" b="b"/>
            <a:pathLst>
              <a:path w="7498080" h="5666740">
                <a:moveTo>
                  <a:pt x="7498079" y="0"/>
                </a:moveTo>
                <a:lnTo>
                  <a:pt x="0" y="0"/>
                </a:lnTo>
                <a:lnTo>
                  <a:pt x="0" y="5666232"/>
                </a:lnTo>
                <a:lnTo>
                  <a:pt x="7498079" y="5666232"/>
                </a:lnTo>
                <a:lnTo>
                  <a:pt x="7498079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57982" y="2879745"/>
            <a:ext cx="2494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</a:rPr>
              <a:t>QUESTIONS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164" y="1274063"/>
            <a:ext cx="2717291" cy="460399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59" y="614172"/>
            <a:ext cx="3708400" cy="5611495"/>
          </a:xfrm>
          <a:custGeom>
            <a:avLst/>
            <a:gdLst/>
            <a:ahLst/>
            <a:cxnLst/>
            <a:rect l="l" t="t" r="r" b="b"/>
            <a:pathLst>
              <a:path w="3708400" h="5611495">
                <a:moveTo>
                  <a:pt x="3707891" y="0"/>
                </a:moveTo>
                <a:lnTo>
                  <a:pt x="0" y="0"/>
                </a:lnTo>
                <a:lnTo>
                  <a:pt x="0" y="5611368"/>
                </a:lnTo>
                <a:lnTo>
                  <a:pt x="3707891" y="5611368"/>
                </a:lnTo>
                <a:lnTo>
                  <a:pt x="3707891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9994" y="790379"/>
            <a:ext cx="24168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</a:rPr>
              <a:t>CONTACT </a:t>
            </a:r>
            <a:r>
              <a:rPr sz="2800" spc="-40" dirty="0">
                <a:solidFill>
                  <a:srgbClr val="FFFFFF"/>
                </a:solidFill>
              </a:rPr>
              <a:t>INFORMATION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1231" y="1385890"/>
            <a:ext cx="5359642" cy="41232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91629" y="3055940"/>
            <a:ext cx="3431540" cy="741680"/>
            <a:chOff x="591629" y="3055940"/>
            <a:chExt cx="3431540" cy="741680"/>
          </a:xfrm>
        </p:grpSpPr>
        <p:sp>
          <p:nvSpPr>
            <p:cNvPr id="6" name="object 6"/>
            <p:cNvSpPr/>
            <p:nvPr/>
          </p:nvSpPr>
          <p:spPr>
            <a:xfrm>
              <a:off x="602741" y="3332225"/>
              <a:ext cx="3409315" cy="454659"/>
            </a:xfrm>
            <a:custGeom>
              <a:avLst/>
              <a:gdLst/>
              <a:ahLst/>
              <a:cxnLst/>
              <a:rect l="l" t="t" r="r" b="b"/>
              <a:pathLst>
                <a:path w="3409315" h="454660">
                  <a:moveTo>
                    <a:pt x="3409188" y="0"/>
                  </a:moveTo>
                  <a:lnTo>
                    <a:pt x="0" y="0"/>
                  </a:lnTo>
                  <a:lnTo>
                    <a:pt x="0" y="454151"/>
                  </a:lnTo>
                  <a:lnTo>
                    <a:pt x="3409188" y="454151"/>
                  </a:lnTo>
                  <a:lnTo>
                    <a:pt x="3409188" y="0"/>
                  </a:lnTo>
                  <a:close/>
                </a:path>
              </a:pathLst>
            </a:custGeom>
            <a:solidFill>
              <a:srgbClr val="EBEBE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2741" y="3332225"/>
              <a:ext cx="3409315" cy="454659"/>
            </a:xfrm>
            <a:custGeom>
              <a:avLst/>
              <a:gdLst/>
              <a:ahLst/>
              <a:cxnLst/>
              <a:rect l="l" t="t" r="r" b="b"/>
              <a:pathLst>
                <a:path w="3409315" h="454660">
                  <a:moveTo>
                    <a:pt x="0" y="0"/>
                  </a:moveTo>
                  <a:lnTo>
                    <a:pt x="3409188" y="0"/>
                  </a:lnTo>
                  <a:lnTo>
                    <a:pt x="3409188" y="454151"/>
                  </a:lnTo>
                  <a:lnTo>
                    <a:pt x="0" y="454151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3C3C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1905" y="3067052"/>
              <a:ext cx="2388235" cy="530860"/>
            </a:xfrm>
            <a:custGeom>
              <a:avLst/>
              <a:gdLst/>
              <a:ahLst/>
              <a:cxnLst/>
              <a:rect l="l" t="t" r="r" b="b"/>
              <a:pathLst>
                <a:path w="2388235" h="530860">
                  <a:moveTo>
                    <a:pt x="2299716" y="0"/>
                  </a:moveTo>
                  <a:lnTo>
                    <a:pt x="88392" y="0"/>
                  </a:lnTo>
                  <a:lnTo>
                    <a:pt x="53985" y="6946"/>
                  </a:lnTo>
                  <a:lnTo>
                    <a:pt x="25888" y="25888"/>
                  </a:lnTo>
                  <a:lnTo>
                    <a:pt x="6946" y="53985"/>
                  </a:lnTo>
                  <a:lnTo>
                    <a:pt x="0" y="88391"/>
                  </a:lnTo>
                  <a:lnTo>
                    <a:pt x="0" y="441959"/>
                  </a:lnTo>
                  <a:lnTo>
                    <a:pt x="6946" y="476366"/>
                  </a:lnTo>
                  <a:lnTo>
                    <a:pt x="25888" y="504463"/>
                  </a:lnTo>
                  <a:lnTo>
                    <a:pt x="53985" y="523405"/>
                  </a:lnTo>
                  <a:lnTo>
                    <a:pt x="88392" y="530351"/>
                  </a:lnTo>
                  <a:lnTo>
                    <a:pt x="2299716" y="530351"/>
                  </a:lnTo>
                  <a:lnTo>
                    <a:pt x="2334122" y="523405"/>
                  </a:lnTo>
                  <a:lnTo>
                    <a:pt x="2362219" y="504463"/>
                  </a:lnTo>
                  <a:lnTo>
                    <a:pt x="2381161" y="476366"/>
                  </a:lnTo>
                  <a:lnTo>
                    <a:pt x="2388108" y="441959"/>
                  </a:lnTo>
                  <a:lnTo>
                    <a:pt x="2388108" y="88391"/>
                  </a:lnTo>
                  <a:lnTo>
                    <a:pt x="2381161" y="53985"/>
                  </a:lnTo>
                  <a:lnTo>
                    <a:pt x="2362219" y="25888"/>
                  </a:lnTo>
                  <a:lnTo>
                    <a:pt x="2334122" y="6946"/>
                  </a:lnTo>
                  <a:lnTo>
                    <a:pt x="2299716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1905" y="3067052"/>
              <a:ext cx="2388235" cy="530860"/>
            </a:xfrm>
            <a:custGeom>
              <a:avLst/>
              <a:gdLst/>
              <a:ahLst/>
              <a:cxnLst/>
              <a:rect l="l" t="t" r="r" b="b"/>
              <a:pathLst>
                <a:path w="2388235" h="530860">
                  <a:moveTo>
                    <a:pt x="0" y="88391"/>
                  </a:moveTo>
                  <a:lnTo>
                    <a:pt x="6946" y="53985"/>
                  </a:lnTo>
                  <a:lnTo>
                    <a:pt x="25888" y="25888"/>
                  </a:lnTo>
                  <a:lnTo>
                    <a:pt x="53985" y="6946"/>
                  </a:lnTo>
                  <a:lnTo>
                    <a:pt x="88392" y="0"/>
                  </a:lnTo>
                  <a:lnTo>
                    <a:pt x="2299716" y="0"/>
                  </a:lnTo>
                  <a:lnTo>
                    <a:pt x="2334122" y="6946"/>
                  </a:lnTo>
                  <a:lnTo>
                    <a:pt x="2362219" y="25888"/>
                  </a:lnTo>
                  <a:lnTo>
                    <a:pt x="2381161" y="53985"/>
                  </a:lnTo>
                  <a:lnTo>
                    <a:pt x="2388108" y="88391"/>
                  </a:lnTo>
                  <a:lnTo>
                    <a:pt x="2388108" y="441959"/>
                  </a:lnTo>
                  <a:lnTo>
                    <a:pt x="2381161" y="476366"/>
                  </a:lnTo>
                  <a:lnTo>
                    <a:pt x="2362219" y="504463"/>
                  </a:lnTo>
                  <a:lnTo>
                    <a:pt x="2334122" y="523405"/>
                  </a:lnTo>
                  <a:lnTo>
                    <a:pt x="2299716" y="530351"/>
                  </a:lnTo>
                  <a:lnTo>
                    <a:pt x="88392" y="530351"/>
                  </a:lnTo>
                  <a:lnTo>
                    <a:pt x="53985" y="523405"/>
                  </a:lnTo>
                  <a:lnTo>
                    <a:pt x="25888" y="504463"/>
                  </a:lnTo>
                  <a:lnTo>
                    <a:pt x="6946" y="476366"/>
                  </a:lnTo>
                  <a:lnTo>
                    <a:pt x="0" y="441959"/>
                  </a:lnTo>
                  <a:lnTo>
                    <a:pt x="0" y="88391"/>
                  </a:lnTo>
                  <a:close/>
                </a:path>
              </a:pathLst>
            </a:custGeom>
            <a:ln w="22225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95962" y="3173866"/>
            <a:ext cx="2340610" cy="255134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83820" rIns="0" bIns="0" rtlCol="0">
            <a:spAutoFit/>
          </a:bodyPr>
          <a:lstStyle/>
          <a:p>
            <a:pPr marL="91440">
              <a:lnSpc>
                <a:spcPts val="1195"/>
              </a:lnSpc>
              <a:spcBef>
                <a:spcPts val="660"/>
              </a:spcBef>
            </a:pPr>
            <a:r>
              <a:rPr sz="1800" spc="-10" dirty="0">
                <a:solidFill>
                  <a:schemeClr val="bg1"/>
                </a:solidFill>
                <a:latin typeface="Gill Sans MT"/>
                <a:cs typeface="Gill Sans M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hr.assistant@wvm.edu</a:t>
            </a:r>
            <a:endParaRPr sz="18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436" y="614172"/>
            <a:ext cx="11309985" cy="1190625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200">
              <a:latin typeface="Times New Roman"/>
              <a:cs typeface="Times New Roman"/>
            </a:endParaRPr>
          </a:p>
          <a:p>
            <a:pPr marL="231775">
              <a:lnSpc>
                <a:spcPct val="100000"/>
              </a:lnSpc>
            </a:pPr>
            <a:r>
              <a:rPr sz="2800" spc="-10" dirty="0">
                <a:solidFill>
                  <a:srgbClr val="FFFDFF"/>
                </a:solidFill>
              </a:rPr>
              <a:t>AGENDA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564385" y="3366301"/>
            <a:ext cx="1301115" cy="5751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307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Gill Sans MT"/>
                <a:cs typeface="Gill Sans MT"/>
              </a:rPr>
              <a:t>NOE’s</a:t>
            </a:r>
            <a:endParaRPr sz="1400" dirty="0">
              <a:latin typeface="Gill Sans MT"/>
              <a:cs typeface="Gill Sans MT"/>
            </a:endParaRPr>
          </a:p>
          <a:p>
            <a:pPr marL="12700" marR="5080" indent="-635" algn="ctr">
              <a:lnSpc>
                <a:spcPts val="1270"/>
              </a:lnSpc>
              <a:spcBef>
                <a:spcPts val="110"/>
              </a:spcBef>
            </a:pPr>
            <a:r>
              <a:rPr sz="1100" dirty="0">
                <a:latin typeface="Gill Sans MT"/>
                <a:cs typeface="Gill Sans MT"/>
              </a:rPr>
              <a:t>Short</a:t>
            </a:r>
            <a:r>
              <a:rPr sz="1100" spc="-15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Term</a:t>
            </a:r>
            <a:r>
              <a:rPr sz="1100" spc="-30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NOE</a:t>
            </a:r>
            <a:r>
              <a:rPr sz="1100" spc="-15" dirty="0">
                <a:latin typeface="Gill Sans MT"/>
                <a:cs typeface="Gill Sans MT"/>
              </a:rPr>
              <a:t> </a:t>
            </a:r>
            <a:r>
              <a:rPr sz="1100" spc="-50" dirty="0">
                <a:latin typeface="Gill Sans MT"/>
                <a:cs typeface="Gill Sans MT"/>
              </a:rPr>
              <a:t>+ </a:t>
            </a:r>
            <a:r>
              <a:rPr sz="1100" dirty="0">
                <a:latin typeface="Gill Sans MT"/>
                <a:cs typeface="Gill Sans MT"/>
              </a:rPr>
              <a:t>Student</a:t>
            </a:r>
            <a:r>
              <a:rPr sz="1100" spc="-30" dirty="0">
                <a:latin typeface="Gill Sans MT"/>
                <a:cs typeface="Gill Sans MT"/>
              </a:rPr>
              <a:t> </a:t>
            </a:r>
            <a:r>
              <a:rPr sz="1100" dirty="0">
                <a:latin typeface="Gill Sans MT"/>
                <a:cs typeface="Gill Sans MT"/>
              </a:rPr>
              <a:t>Worker</a:t>
            </a:r>
            <a:r>
              <a:rPr sz="1100" spc="-30" dirty="0">
                <a:latin typeface="Gill Sans MT"/>
                <a:cs typeface="Gill Sans MT"/>
              </a:rPr>
              <a:t> </a:t>
            </a:r>
            <a:r>
              <a:rPr sz="1100" spc="-25" dirty="0">
                <a:latin typeface="Gill Sans MT"/>
                <a:cs typeface="Gill Sans MT"/>
              </a:rPr>
              <a:t>NOE</a:t>
            </a:r>
            <a:endParaRPr sz="1100" dirty="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5582" y="2893314"/>
            <a:ext cx="478523" cy="4785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95375" y="3378225"/>
            <a:ext cx="7867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latin typeface="Gill Sans MT"/>
                <a:cs typeface="Gill Sans MT"/>
              </a:rPr>
              <a:t>Approved </a:t>
            </a:r>
            <a:r>
              <a:rPr sz="1400" b="1" spc="-25" dirty="0">
                <a:latin typeface="Gill Sans MT"/>
                <a:cs typeface="Gill Sans MT"/>
              </a:rPr>
              <a:t>NOE</a:t>
            </a:r>
            <a:endParaRPr sz="1400" dirty="0">
              <a:latin typeface="Gill Sans MT"/>
              <a:cs typeface="Gill Sans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5183" y="2904744"/>
            <a:ext cx="478535" cy="4785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00586" y="3343997"/>
            <a:ext cx="1255395" cy="10647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ct val="96800"/>
              </a:lnSpc>
              <a:spcBef>
                <a:spcPts val="155"/>
              </a:spcBef>
            </a:pPr>
            <a:r>
              <a:rPr lang="en-US" sz="1400" b="1" spc="-10" dirty="0">
                <a:latin typeface="Gill Sans MT"/>
                <a:cs typeface="Gill Sans MT"/>
              </a:rPr>
              <a:t>How to Complete the NOE and New Hire Packet in </a:t>
            </a:r>
            <a:r>
              <a:rPr lang="en-US" sz="1400" b="1" spc="-10" dirty="0" err="1">
                <a:latin typeface="Gill Sans MT"/>
                <a:cs typeface="Gill Sans MT"/>
              </a:rPr>
              <a:t>Docusign</a:t>
            </a:r>
            <a:endParaRPr sz="1400" dirty="0">
              <a:latin typeface="Gill Sans MT"/>
              <a:cs typeface="Gill Sans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5674" y="2849879"/>
            <a:ext cx="478535" cy="4800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3047" y="2964179"/>
            <a:ext cx="480059" cy="48005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214984" y="3361519"/>
            <a:ext cx="1255395" cy="106471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lnSpc>
                <a:spcPct val="96800"/>
              </a:lnSpc>
              <a:spcBef>
                <a:spcPts val="155"/>
              </a:spcBef>
            </a:pPr>
            <a:r>
              <a:rPr lang="en-US" sz="1400" b="1" spc="-10" dirty="0">
                <a:latin typeface="Gill Sans MT"/>
                <a:cs typeface="Gill Sans MT"/>
              </a:rPr>
              <a:t>Overview of the hiring process through DocuSign</a:t>
            </a:r>
            <a:endParaRPr sz="1400" dirty="0">
              <a:latin typeface="Gill Sans MT"/>
              <a:cs typeface="Gill Sans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73895" y="2849880"/>
            <a:ext cx="478523" cy="48005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879599" y="3405248"/>
            <a:ext cx="866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Gill Sans MT"/>
                <a:cs typeface="Gill Sans MT"/>
              </a:rPr>
              <a:t>Questions</a:t>
            </a:r>
            <a:endParaRPr sz="1400" dirty="0">
              <a:latin typeface="Gill Sans MT"/>
              <a:cs typeface="Gill Sans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81715" y="2849879"/>
            <a:ext cx="480059" cy="48005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410507" y="3405248"/>
            <a:ext cx="1022985" cy="4470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59385">
              <a:lnSpc>
                <a:spcPts val="1630"/>
              </a:lnSpc>
              <a:spcBef>
                <a:spcPts val="200"/>
              </a:spcBef>
            </a:pPr>
            <a:r>
              <a:rPr sz="1400" b="1" spc="-10" dirty="0">
                <a:latin typeface="Gill Sans MT"/>
                <a:cs typeface="Gill Sans MT"/>
              </a:rPr>
              <a:t>Contact Information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959" y="638555"/>
            <a:ext cx="3706495" cy="5847755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800" dirty="0">
              <a:latin typeface="Times New Roman"/>
              <a:cs typeface="Times New Roman"/>
            </a:endParaRPr>
          </a:p>
          <a:p>
            <a:pPr marL="452120" marR="977265">
              <a:lnSpc>
                <a:spcPct val="100000"/>
              </a:lnSpc>
            </a:pPr>
            <a:endParaRPr lang="en-US" sz="2800" spc="-50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452120" marR="977265">
              <a:lnSpc>
                <a:spcPct val="100000"/>
              </a:lnSpc>
            </a:pPr>
            <a:endParaRPr lang="en-US" sz="2800" spc="-50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452120" marR="977265">
              <a:lnSpc>
                <a:spcPct val="100000"/>
              </a:lnSpc>
            </a:pPr>
            <a:endParaRPr lang="en-US" sz="2800" spc="-50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452120" marR="977265">
              <a:lnSpc>
                <a:spcPct val="100000"/>
              </a:lnSpc>
            </a:pPr>
            <a:endParaRPr lang="en-US" sz="2800" spc="-50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452120" marR="977265">
              <a:lnSpc>
                <a:spcPct val="100000"/>
              </a:lnSpc>
            </a:pPr>
            <a:endParaRPr lang="en-US" sz="2800" spc="-50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452120" marR="977265">
              <a:lnSpc>
                <a:spcPct val="100000"/>
              </a:lnSpc>
            </a:pPr>
            <a:endParaRPr lang="en-US" sz="2800" spc="-50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452120" marR="977265">
              <a:lnSpc>
                <a:spcPct val="100000"/>
              </a:lnSpc>
            </a:pPr>
            <a:endParaRPr lang="en-US" sz="2800" spc="-50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452120" marR="977265">
              <a:lnSpc>
                <a:spcPct val="100000"/>
              </a:lnSpc>
            </a:pP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E03B5-7603-19DE-CC17-6BCD7893F56B}"/>
              </a:ext>
            </a:extLst>
          </p:cNvPr>
          <p:cNvSpPr txBox="1"/>
          <p:nvPr/>
        </p:nvSpPr>
        <p:spPr>
          <a:xfrm>
            <a:off x="425746" y="858095"/>
            <a:ext cx="37208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HIRING HUB/I-9 VERIFICATIONS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WEST VALLEY COLLEGE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Location: HR Office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EVERY TUES/THURS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9:00am to 1:00pm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5F027-523A-B78A-9101-28C5E8A45576}"/>
              </a:ext>
            </a:extLst>
          </p:cNvPr>
          <p:cNvSpPr txBox="1"/>
          <p:nvPr/>
        </p:nvSpPr>
        <p:spPr>
          <a:xfrm>
            <a:off x="425746" y="2778786"/>
            <a:ext cx="37064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MISSION COLLEGE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Location: SEC346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EVERY MON/TUES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9:00am to 1:00pm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PLEASE HAVE EMPLOYEE BRING DOCUMENTS TO I-9 VERIFICATION MEETING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47761D-E4E3-6537-F002-7EBE6AFE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43" y="639462"/>
            <a:ext cx="7449724" cy="58468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155" y="5167884"/>
            <a:ext cx="899159" cy="11292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5186171"/>
            <a:ext cx="1104899" cy="112166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308534" y="5167340"/>
            <a:ext cx="1569720" cy="980314"/>
            <a:chOff x="7200900" y="5170932"/>
            <a:chExt cx="1569720" cy="11861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19" y="5234939"/>
              <a:ext cx="1104899" cy="11216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900" y="5170932"/>
              <a:ext cx="722185" cy="47813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6144" y="2909316"/>
            <a:ext cx="897635" cy="112928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289353" y="2912364"/>
            <a:ext cx="2232660" cy="1122045"/>
            <a:chOff x="8289353" y="2912364"/>
            <a:chExt cx="2232660" cy="112204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9136" y="2912364"/>
              <a:ext cx="1092707" cy="11216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00466" y="3259074"/>
              <a:ext cx="894715" cy="251460"/>
            </a:xfrm>
            <a:custGeom>
              <a:avLst/>
              <a:gdLst/>
              <a:ahLst/>
              <a:cxnLst/>
              <a:rect l="l" t="t" r="r" b="b"/>
              <a:pathLst>
                <a:path w="894715" h="251460">
                  <a:moveTo>
                    <a:pt x="768858" y="0"/>
                  </a:moveTo>
                  <a:lnTo>
                    <a:pt x="768858" y="62864"/>
                  </a:lnTo>
                  <a:lnTo>
                    <a:pt x="0" y="62864"/>
                  </a:lnTo>
                  <a:lnTo>
                    <a:pt x="0" y="188594"/>
                  </a:lnTo>
                  <a:lnTo>
                    <a:pt x="768858" y="188594"/>
                  </a:lnTo>
                  <a:lnTo>
                    <a:pt x="768858" y="251459"/>
                  </a:lnTo>
                  <a:lnTo>
                    <a:pt x="894588" y="125729"/>
                  </a:lnTo>
                  <a:lnTo>
                    <a:pt x="768858" y="0"/>
                  </a:lnTo>
                  <a:close/>
                </a:path>
              </a:pathLst>
            </a:custGeom>
            <a:solidFill>
              <a:srgbClr val="1A3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0466" y="3259074"/>
              <a:ext cx="894715" cy="251460"/>
            </a:xfrm>
            <a:custGeom>
              <a:avLst/>
              <a:gdLst/>
              <a:ahLst/>
              <a:cxnLst/>
              <a:rect l="l" t="t" r="r" b="b"/>
              <a:pathLst>
                <a:path w="894715" h="251460">
                  <a:moveTo>
                    <a:pt x="0" y="62864"/>
                  </a:moveTo>
                  <a:lnTo>
                    <a:pt x="768858" y="62864"/>
                  </a:lnTo>
                  <a:lnTo>
                    <a:pt x="768858" y="0"/>
                  </a:lnTo>
                  <a:lnTo>
                    <a:pt x="894588" y="125729"/>
                  </a:lnTo>
                  <a:lnTo>
                    <a:pt x="768858" y="251459"/>
                  </a:lnTo>
                  <a:lnTo>
                    <a:pt x="768858" y="188594"/>
                  </a:lnTo>
                  <a:lnTo>
                    <a:pt x="0" y="188594"/>
                  </a:lnTo>
                  <a:lnTo>
                    <a:pt x="0" y="62864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64852" y="2915411"/>
              <a:ext cx="656666" cy="43397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0436" y="606551"/>
            <a:ext cx="11300460" cy="1088760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250" dirty="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</a:rPr>
              <a:t>THE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PROCESS</a:t>
            </a:r>
            <a:r>
              <a:rPr lang="en-US" sz="2800" spc="-10" dirty="0">
                <a:solidFill>
                  <a:srgbClr val="FFFFFF"/>
                </a:solidFill>
              </a:rPr>
              <a:t> – ONLY 7 STEPS </a:t>
            </a:r>
            <a:endParaRPr sz="2800" dirty="0"/>
          </a:p>
        </p:txBody>
      </p:sp>
      <p:grpSp>
        <p:nvGrpSpPr>
          <p:cNvPr id="14" name="object 14"/>
          <p:cNvGrpSpPr/>
          <p:nvPr/>
        </p:nvGrpSpPr>
        <p:grpSpPr>
          <a:xfrm>
            <a:off x="566927" y="2798064"/>
            <a:ext cx="2904490" cy="1129665"/>
            <a:chOff x="566927" y="2798064"/>
            <a:chExt cx="2904490" cy="112966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6927" y="2798064"/>
              <a:ext cx="1999488" cy="11292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65654" y="3234690"/>
              <a:ext cx="894715" cy="251460"/>
            </a:xfrm>
            <a:custGeom>
              <a:avLst/>
              <a:gdLst/>
              <a:ahLst/>
              <a:cxnLst/>
              <a:rect l="l" t="t" r="r" b="b"/>
              <a:pathLst>
                <a:path w="894714" h="251460">
                  <a:moveTo>
                    <a:pt x="768858" y="0"/>
                  </a:moveTo>
                  <a:lnTo>
                    <a:pt x="768858" y="62864"/>
                  </a:lnTo>
                  <a:lnTo>
                    <a:pt x="0" y="62864"/>
                  </a:lnTo>
                  <a:lnTo>
                    <a:pt x="0" y="188594"/>
                  </a:lnTo>
                  <a:lnTo>
                    <a:pt x="768858" y="188594"/>
                  </a:lnTo>
                  <a:lnTo>
                    <a:pt x="768858" y="251459"/>
                  </a:lnTo>
                  <a:lnTo>
                    <a:pt x="894588" y="125729"/>
                  </a:lnTo>
                  <a:lnTo>
                    <a:pt x="768858" y="0"/>
                  </a:lnTo>
                  <a:close/>
                </a:path>
              </a:pathLst>
            </a:custGeom>
            <a:solidFill>
              <a:srgbClr val="1A3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65654" y="3234690"/>
              <a:ext cx="894715" cy="251460"/>
            </a:xfrm>
            <a:custGeom>
              <a:avLst/>
              <a:gdLst/>
              <a:ahLst/>
              <a:cxnLst/>
              <a:rect l="l" t="t" r="r" b="b"/>
              <a:pathLst>
                <a:path w="894714" h="251460">
                  <a:moveTo>
                    <a:pt x="0" y="62864"/>
                  </a:moveTo>
                  <a:lnTo>
                    <a:pt x="768858" y="62864"/>
                  </a:lnTo>
                  <a:lnTo>
                    <a:pt x="768858" y="0"/>
                  </a:lnTo>
                  <a:lnTo>
                    <a:pt x="894588" y="125729"/>
                  </a:lnTo>
                  <a:lnTo>
                    <a:pt x="768858" y="251459"/>
                  </a:lnTo>
                  <a:lnTo>
                    <a:pt x="768858" y="188594"/>
                  </a:lnTo>
                  <a:lnTo>
                    <a:pt x="0" y="188594"/>
                  </a:lnTo>
                  <a:lnTo>
                    <a:pt x="0" y="62864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4476" y="3955405"/>
            <a:ext cx="152336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New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hire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meets </a:t>
            </a:r>
            <a:r>
              <a:rPr sz="1800" dirty="0">
                <a:latin typeface="Gill Sans MT"/>
                <a:cs typeface="Gill Sans MT"/>
              </a:rPr>
              <a:t>with </a:t>
            </a:r>
            <a:r>
              <a:rPr sz="1800" spc="-10" dirty="0">
                <a:latin typeface="Gill Sans MT"/>
                <a:cs typeface="Gill Sans MT"/>
              </a:rPr>
              <a:t>supervisor.</a:t>
            </a:r>
            <a:endParaRPr sz="1800" dirty="0">
              <a:latin typeface="Gill Sans MT"/>
              <a:cs typeface="Gill Sans MT"/>
            </a:endParaRPr>
          </a:p>
          <a:p>
            <a:pPr marL="200660">
              <a:lnSpc>
                <a:spcPct val="100000"/>
              </a:lnSpc>
              <a:spcBef>
                <a:spcPts val="1315"/>
              </a:spcBef>
            </a:pPr>
            <a:r>
              <a:rPr sz="2000" dirty="0">
                <a:latin typeface="Gill Sans MT"/>
                <a:cs typeface="Gill Sans MT"/>
              </a:rPr>
              <a:t>Step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lang="en-US" sz="2000" spc="-20" dirty="0">
                <a:latin typeface="Gill Sans MT"/>
                <a:cs typeface="Gill Sans MT"/>
              </a:rPr>
              <a:t>7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9157" y="2359836"/>
            <a:ext cx="801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ill Sans MT"/>
                <a:cs typeface="Gill Sans MT"/>
              </a:rPr>
              <a:t>Step</a:t>
            </a:r>
            <a:r>
              <a:rPr sz="2400" spc="-20" dirty="0">
                <a:latin typeface="Gill Sans MT"/>
                <a:cs typeface="Gill Sans MT"/>
              </a:rPr>
              <a:t> </a:t>
            </a:r>
            <a:r>
              <a:rPr sz="2400" spc="-60" dirty="0">
                <a:latin typeface="Gill Sans MT"/>
                <a:cs typeface="Gill Sans MT"/>
              </a:rPr>
              <a:t>1</a:t>
            </a:r>
            <a:endParaRPr sz="2400">
              <a:latin typeface="Gill Sans MT"/>
              <a:cs typeface="Gill Sans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66159" y="2840735"/>
            <a:ext cx="1677487" cy="110702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963696" y="2470835"/>
            <a:ext cx="672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ill Sans MT"/>
                <a:cs typeface="Gill Sans MT"/>
              </a:rPr>
              <a:t>Step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2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32932" y="3994718"/>
            <a:ext cx="2870835" cy="1002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Supervisor</a:t>
            </a:r>
            <a:r>
              <a:rPr sz="1800" spc="25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sends</a:t>
            </a:r>
            <a:endParaRPr sz="18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Gill Sans MT"/>
                <a:cs typeface="Gill Sans MT"/>
              </a:rPr>
              <a:t>New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Hire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Packet</a:t>
            </a:r>
            <a:r>
              <a:rPr lang="en-US" sz="1800" dirty="0">
                <a:latin typeface="Gill Sans MT"/>
                <a:cs typeface="Gill Sans MT"/>
              </a:rPr>
              <a:t>/NOE</a:t>
            </a:r>
            <a:endParaRPr sz="1800" dirty="0">
              <a:latin typeface="Gill Sans MT"/>
              <a:cs typeface="Gill Sans MT"/>
            </a:endParaRPr>
          </a:p>
          <a:p>
            <a:pPr marL="79121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latin typeface="Gill Sans MT"/>
                <a:cs typeface="Gill Sans MT"/>
              </a:rPr>
              <a:t>Step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lang="en-US" sz="2000" spc="-20" dirty="0">
                <a:latin typeface="Gill Sans MT"/>
                <a:cs typeface="Gill Sans MT"/>
              </a:rPr>
              <a:t>6</a:t>
            </a:r>
            <a:endParaRPr sz="2000" dirty="0">
              <a:latin typeface="Gill Sans MT"/>
              <a:cs typeface="Gill Sans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323649" y="3258629"/>
            <a:ext cx="974725" cy="273685"/>
            <a:chOff x="5323649" y="3258629"/>
            <a:chExt cx="974725" cy="273685"/>
          </a:xfrm>
        </p:grpSpPr>
        <p:sp>
          <p:nvSpPr>
            <p:cNvPr id="24" name="object 24"/>
            <p:cNvSpPr/>
            <p:nvPr/>
          </p:nvSpPr>
          <p:spPr>
            <a:xfrm>
              <a:off x="5334761" y="3269741"/>
              <a:ext cx="952500" cy="251460"/>
            </a:xfrm>
            <a:custGeom>
              <a:avLst/>
              <a:gdLst/>
              <a:ahLst/>
              <a:cxnLst/>
              <a:rect l="l" t="t" r="r" b="b"/>
              <a:pathLst>
                <a:path w="952500" h="251460">
                  <a:moveTo>
                    <a:pt x="826769" y="0"/>
                  </a:moveTo>
                  <a:lnTo>
                    <a:pt x="826769" y="62864"/>
                  </a:lnTo>
                  <a:lnTo>
                    <a:pt x="0" y="62864"/>
                  </a:lnTo>
                  <a:lnTo>
                    <a:pt x="0" y="188594"/>
                  </a:lnTo>
                  <a:lnTo>
                    <a:pt x="826769" y="188594"/>
                  </a:lnTo>
                  <a:lnTo>
                    <a:pt x="826769" y="251459"/>
                  </a:lnTo>
                  <a:lnTo>
                    <a:pt x="952500" y="125729"/>
                  </a:lnTo>
                  <a:lnTo>
                    <a:pt x="826769" y="0"/>
                  </a:lnTo>
                  <a:close/>
                </a:path>
              </a:pathLst>
            </a:custGeom>
            <a:solidFill>
              <a:srgbClr val="1A3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34761" y="3269741"/>
              <a:ext cx="952500" cy="251460"/>
            </a:xfrm>
            <a:custGeom>
              <a:avLst/>
              <a:gdLst/>
              <a:ahLst/>
              <a:cxnLst/>
              <a:rect l="l" t="t" r="r" b="b"/>
              <a:pathLst>
                <a:path w="952500" h="251460">
                  <a:moveTo>
                    <a:pt x="0" y="62864"/>
                  </a:moveTo>
                  <a:lnTo>
                    <a:pt x="826769" y="62864"/>
                  </a:lnTo>
                  <a:lnTo>
                    <a:pt x="826769" y="0"/>
                  </a:lnTo>
                  <a:lnTo>
                    <a:pt x="952500" y="125729"/>
                  </a:lnTo>
                  <a:lnTo>
                    <a:pt x="826769" y="251459"/>
                  </a:lnTo>
                  <a:lnTo>
                    <a:pt x="826769" y="188594"/>
                  </a:lnTo>
                  <a:lnTo>
                    <a:pt x="0" y="188594"/>
                  </a:lnTo>
                  <a:lnTo>
                    <a:pt x="0" y="62864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359652" y="2532888"/>
            <a:ext cx="1848485" cy="1472565"/>
            <a:chOff x="6359652" y="2532888"/>
            <a:chExt cx="1848485" cy="147256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68896" y="2532888"/>
              <a:ext cx="1039097" cy="6867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59652" y="2883408"/>
              <a:ext cx="1091183" cy="11216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73557" y="3304740"/>
              <a:ext cx="163347" cy="13422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575040" y="2487546"/>
            <a:ext cx="6521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ill Sans MT"/>
                <a:cs typeface="Gill Sans MT"/>
              </a:rPr>
              <a:t>Step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1800" spc="-50" dirty="0">
                <a:latin typeface="Gill Sans MT"/>
                <a:cs typeface="Gill Sans MT"/>
              </a:rPr>
              <a:t>3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25839" y="2501614"/>
            <a:ext cx="672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ill Sans MT"/>
                <a:cs typeface="Gill Sans MT"/>
              </a:rPr>
              <a:t>Step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0" dirty="0">
                <a:latin typeface="Gill Sans MT"/>
                <a:cs typeface="Gill Sans MT"/>
              </a:rPr>
              <a:t>4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674131" y="4759438"/>
            <a:ext cx="699135" cy="924560"/>
            <a:chOff x="10430573" y="5079809"/>
            <a:chExt cx="699135" cy="924560"/>
          </a:xfrm>
        </p:grpSpPr>
        <p:sp>
          <p:nvSpPr>
            <p:cNvPr id="33" name="object 33"/>
            <p:cNvSpPr/>
            <p:nvPr/>
          </p:nvSpPr>
          <p:spPr>
            <a:xfrm>
              <a:off x="10441685" y="5090921"/>
              <a:ext cx="676910" cy="902335"/>
            </a:xfrm>
            <a:custGeom>
              <a:avLst/>
              <a:gdLst/>
              <a:ahLst/>
              <a:cxnLst/>
              <a:rect l="l" t="t" r="r" b="b"/>
              <a:pathLst>
                <a:path w="676909" h="902335">
                  <a:moveTo>
                    <a:pt x="676655" y="0"/>
                  </a:moveTo>
                  <a:lnTo>
                    <a:pt x="507491" y="0"/>
                  </a:lnTo>
                  <a:lnTo>
                    <a:pt x="507491" y="521589"/>
                  </a:lnTo>
                  <a:lnTo>
                    <a:pt x="497521" y="570971"/>
                  </a:lnTo>
                  <a:lnTo>
                    <a:pt x="470330" y="611300"/>
                  </a:lnTo>
                  <a:lnTo>
                    <a:pt x="430001" y="638491"/>
                  </a:lnTo>
                  <a:lnTo>
                    <a:pt x="380618" y="648462"/>
                  </a:lnTo>
                  <a:lnTo>
                    <a:pt x="169163" y="648462"/>
                  </a:lnTo>
                  <a:lnTo>
                    <a:pt x="169163" y="563880"/>
                  </a:lnTo>
                  <a:lnTo>
                    <a:pt x="0" y="733044"/>
                  </a:lnTo>
                  <a:lnTo>
                    <a:pt x="169163" y="902208"/>
                  </a:lnTo>
                  <a:lnTo>
                    <a:pt x="169163" y="817626"/>
                  </a:lnTo>
                  <a:lnTo>
                    <a:pt x="380618" y="817626"/>
                  </a:lnTo>
                  <a:lnTo>
                    <a:pt x="428638" y="813751"/>
                  </a:lnTo>
                  <a:lnTo>
                    <a:pt x="474190" y="802534"/>
                  </a:lnTo>
                  <a:lnTo>
                    <a:pt x="516666" y="784583"/>
                  </a:lnTo>
                  <a:lnTo>
                    <a:pt x="555455" y="760508"/>
                  </a:lnTo>
                  <a:lnTo>
                    <a:pt x="589949" y="730919"/>
                  </a:lnTo>
                  <a:lnTo>
                    <a:pt x="619538" y="696425"/>
                  </a:lnTo>
                  <a:lnTo>
                    <a:pt x="643613" y="657636"/>
                  </a:lnTo>
                  <a:lnTo>
                    <a:pt x="661564" y="615160"/>
                  </a:lnTo>
                  <a:lnTo>
                    <a:pt x="672781" y="569608"/>
                  </a:lnTo>
                  <a:lnTo>
                    <a:pt x="676655" y="521589"/>
                  </a:lnTo>
                  <a:lnTo>
                    <a:pt x="676655" y="0"/>
                  </a:lnTo>
                  <a:close/>
                </a:path>
              </a:pathLst>
            </a:custGeom>
            <a:solidFill>
              <a:srgbClr val="1A3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441685" y="5090921"/>
              <a:ext cx="676910" cy="902335"/>
            </a:xfrm>
            <a:custGeom>
              <a:avLst/>
              <a:gdLst/>
              <a:ahLst/>
              <a:cxnLst/>
              <a:rect l="l" t="t" r="r" b="b"/>
              <a:pathLst>
                <a:path w="676909" h="902335">
                  <a:moveTo>
                    <a:pt x="676655" y="0"/>
                  </a:moveTo>
                  <a:lnTo>
                    <a:pt x="676655" y="521589"/>
                  </a:lnTo>
                  <a:lnTo>
                    <a:pt x="672781" y="569608"/>
                  </a:lnTo>
                  <a:lnTo>
                    <a:pt x="661564" y="615160"/>
                  </a:lnTo>
                  <a:lnTo>
                    <a:pt x="643613" y="657636"/>
                  </a:lnTo>
                  <a:lnTo>
                    <a:pt x="619538" y="696425"/>
                  </a:lnTo>
                  <a:lnTo>
                    <a:pt x="589949" y="730919"/>
                  </a:lnTo>
                  <a:lnTo>
                    <a:pt x="555455" y="760508"/>
                  </a:lnTo>
                  <a:lnTo>
                    <a:pt x="516666" y="784583"/>
                  </a:lnTo>
                  <a:lnTo>
                    <a:pt x="474190" y="802534"/>
                  </a:lnTo>
                  <a:lnTo>
                    <a:pt x="428638" y="813751"/>
                  </a:lnTo>
                  <a:lnTo>
                    <a:pt x="380618" y="817626"/>
                  </a:lnTo>
                  <a:lnTo>
                    <a:pt x="169163" y="817626"/>
                  </a:lnTo>
                  <a:lnTo>
                    <a:pt x="169163" y="902208"/>
                  </a:lnTo>
                  <a:lnTo>
                    <a:pt x="0" y="733044"/>
                  </a:lnTo>
                  <a:lnTo>
                    <a:pt x="169163" y="563880"/>
                  </a:lnTo>
                  <a:lnTo>
                    <a:pt x="169163" y="648462"/>
                  </a:lnTo>
                  <a:lnTo>
                    <a:pt x="380618" y="648462"/>
                  </a:lnTo>
                  <a:lnTo>
                    <a:pt x="430001" y="638491"/>
                  </a:lnTo>
                  <a:lnTo>
                    <a:pt x="470330" y="611300"/>
                  </a:lnTo>
                  <a:lnTo>
                    <a:pt x="497521" y="570971"/>
                  </a:lnTo>
                  <a:lnTo>
                    <a:pt x="507491" y="521589"/>
                  </a:lnTo>
                  <a:lnTo>
                    <a:pt x="507491" y="0"/>
                  </a:lnTo>
                  <a:lnTo>
                    <a:pt x="676655" y="0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696252" y="4013766"/>
            <a:ext cx="3376295" cy="117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Supervisor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signs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required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forms</a:t>
            </a:r>
            <a:endParaRPr sz="18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lang="en-US" sz="1800" dirty="0">
                <a:latin typeface="Gill Sans MT"/>
                <a:cs typeface="Gill Sans MT"/>
              </a:rPr>
              <a:t>	</a:t>
            </a: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lang="en-US" dirty="0">
                <a:latin typeface="Gill Sans MT"/>
                <a:cs typeface="Gill Sans MT"/>
              </a:rPr>
              <a:t>	</a:t>
            </a:r>
            <a:endParaRPr sz="1800" dirty="0">
              <a:latin typeface="Gill Sans MT"/>
              <a:cs typeface="Gill Sans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348789" y="5386133"/>
            <a:ext cx="941705" cy="275590"/>
            <a:chOff x="8348789" y="5386133"/>
            <a:chExt cx="941705" cy="275590"/>
          </a:xfrm>
        </p:grpSpPr>
        <p:sp>
          <p:nvSpPr>
            <p:cNvPr id="39" name="object 39"/>
            <p:cNvSpPr/>
            <p:nvPr/>
          </p:nvSpPr>
          <p:spPr>
            <a:xfrm>
              <a:off x="8359902" y="5397246"/>
              <a:ext cx="919480" cy="253365"/>
            </a:xfrm>
            <a:custGeom>
              <a:avLst/>
              <a:gdLst/>
              <a:ahLst/>
              <a:cxnLst/>
              <a:rect l="l" t="t" r="r" b="b"/>
              <a:pathLst>
                <a:path w="919479" h="253364">
                  <a:moveTo>
                    <a:pt x="126492" y="0"/>
                  </a:moveTo>
                  <a:lnTo>
                    <a:pt x="0" y="126491"/>
                  </a:lnTo>
                  <a:lnTo>
                    <a:pt x="126492" y="252983"/>
                  </a:lnTo>
                  <a:lnTo>
                    <a:pt x="126492" y="189737"/>
                  </a:lnTo>
                  <a:lnTo>
                    <a:pt x="918972" y="189737"/>
                  </a:lnTo>
                  <a:lnTo>
                    <a:pt x="918972" y="63245"/>
                  </a:lnTo>
                  <a:lnTo>
                    <a:pt x="126492" y="63245"/>
                  </a:lnTo>
                  <a:lnTo>
                    <a:pt x="126492" y="0"/>
                  </a:lnTo>
                  <a:close/>
                </a:path>
              </a:pathLst>
            </a:custGeom>
            <a:solidFill>
              <a:srgbClr val="1A3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59902" y="5397246"/>
              <a:ext cx="919480" cy="253365"/>
            </a:xfrm>
            <a:custGeom>
              <a:avLst/>
              <a:gdLst/>
              <a:ahLst/>
              <a:cxnLst/>
              <a:rect l="l" t="t" r="r" b="b"/>
              <a:pathLst>
                <a:path w="919479" h="253364">
                  <a:moveTo>
                    <a:pt x="0" y="126491"/>
                  </a:moveTo>
                  <a:lnTo>
                    <a:pt x="126492" y="0"/>
                  </a:lnTo>
                  <a:lnTo>
                    <a:pt x="126492" y="63245"/>
                  </a:lnTo>
                  <a:lnTo>
                    <a:pt x="918972" y="63245"/>
                  </a:lnTo>
                  <a:lnTo>
                    <a:pt x="918972" y="189737"/>
                  </a:lnTo>
                  <a:lnTo>
                    <a:pt x="126492" y="189737"/>
                  </a:lnTo>
                  <a:lnTo>
                    <a:pt x="126492" y="252983"/>
                  </a:lnTo>
                  <a:lnTo>
                    <a:pt x="0" y="126491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95288" y="5087111"/>
            <a:ext cx="990587" cy="992123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6519719" y="3913842"/>
            <a:ext cx="1915160" cy="10669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New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hire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completes </a:t>
            </a:r>
            <a:r>
              <a:rPr lang="en-US" sz="1800" dirty="0">
                <a:latin typeface="Gill Sans MT"/>
                <a:cs typeface="Gill Sans MT"/>
              </a:rPr>
              <a:t>packet</a:t>
            </a:r>
            <a:endParaRPr sz="1800" dirty="0">
              <a:latin typeface="Gill Sans MT"/>
              <a:cs typeface="Gill Sans MT"/>
            </a:endParaRPr>
          </a:p>
          <a:p>
            <a:pPr marL="48895" algn="ctr">
              <a:lnSpc>
                <a:spcPct val="100000"/>
              </a:lnSpc>
              <a:spcBef>
                <a:spcPts val="1545"/>
              </a:spcBef>
            </a:pPr>
            <a:r>
              <a:rPr sz="2000" dirty="0">
                <a:latin typeface="Gill Sans MT"/>
                <a:cs typeface="Gill Sans MT"/>
              </a:rPr>
              <a:t>Step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lang="en-US" sz="2000" spc="-20" dirty="0">
                <a:latin typeface="Gill Sans MT"/>
                <a:cs typeface="Gill Sans MT"/>
              </a:rPr>
              <a:t>5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81800" y="6122645"/>
            <a:ext cx="201485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ill Sans MT"/>
                <a:cs typeface="Gill Sans MT"/>
              </a:rPr>
              <a:t>HR</a:t>
            </a:r>
            <a:r>
              <a:rPr sz="1400" spc="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verifies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New </a:t>
            </a:r>
            <a:r>
              <a:rPr sz="1400" spc="-20" dirty="0">
                <a:latin typeface="Gill Sans MT"/>
                <a:cs typeface="Gill Sans MT"/>
              </a:rPr>
              <a:t>Hire </a:t>
            </a:r>
            <a:r>
              <a:rPr sz="1400" dirty="0">
                <a:latin typeface="Gill Sans MT"/>
                <a:cs typeface="Gill Sans MT"/>
              </a:rPr>
              <a:t>Packet,</a:t>
            </a:r>
            <a:r>
              <a:rPr sz="1400" spc="2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NOE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-50" dirty="0">
                <a:latin typeface="Gill Sans MT"/>
                <a:cs typeface="Gill Sans MT"/>
              </a:rPr>
              <a:t>&amp; </a:t>
            </a:r>
            <a:r>
              <a:rPr sz="1400" dirty="0">
                <a:latin typeface="Gill Sans MT"/>
                <a:cs typeface="Gill Sans MT"/>
              </a:rPr>
              <a:t>Completes</a:t>
            </a:r>
            <a:r>
              <a:rPr sz="1400" spc="-4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I-</a:t>
            </a:r>
            <a:r>
              <a:rPr sz="1400" spc="-50" dirty="0">
                <a:latin typeface="Gill Sans MT"/>
                <a:cs typeface="Gill Sans MT"/>
              </a:rPr>
              <a:t>9 </a:t>
            </a:r>
            <a:r>
              <a:rPr sz="1400" spc="-105" dirty="0">
                <a:latin typeface="Gill Sans MT"/>
                <a:cs typeface="Gill Sans MT"/>
              </a:rPr>
              <a:t>Verification</a:t>
            </a:r>
            <a:r>
              <a:rPr sz="1400" spc="-5" dirty="0">
                <a:latin typeface="Gill Sans MT"/>
                <a:cs typeface="Gill Sans MT"/>
              </a:rPr>
              <a:t> </a:t>
            </a:r>
            <a:endParaRPr sz="1400" dirty="0">
              <a:latin typeface="Gill Sans MT"/>
              <a:cs typeface="Gill Sans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562600" y="5445569"/>
            <a:ext cx="941705" cy="273685"/>
            <a:chOff x="5750369" y="5445569"/>
            <a:chExt cx="941705" cy="273685"/>
          </a:xfrm>
        </p:grpSpPr>
        <p:sp>
          <p:nvSpPr>
            <p:cNvPr id="45" name="object 45"/>
            <p:cNvSpPr/>
            <p:nvPr/>
          </p:nvSpPr>
          <p:spPr>
            <a:xfrm>
              <a:off x="5761482" y="5456682"/>
              <a:ext cx="919480" cy="251460"/>
            </a:xfrm>
            <a:custGeom>
              <a:avLst/>
              <a:gdLst/>
              <a:ahLst/>
              <a:cxnLst/>
              <a:rect l="l" t="t" r="r" b="b"/>
              <a:pathLst>
                <a:path w="919479" h="251460">
                  <a:moveTo>
                    <a:pt x="125730" y="0"/>
                  </a:moveTo>
                  <a:lnTo>
                    <a:pt x="0" y="125730"/>
                  </a:lnTo>
                  <a:lnTo>
                    <a:pt x="125730" y="251460"/>
                  </a:lnTo>
                  <a:lnTo>
                    <a:pt x="125730" y="188595"/>
                  </a:lnTo>
                  <a:lnTo>
                    <a:pt x="918972" y="188595"/>
                  </a:lnTo>
                  <a:lnTo>
                    <a:pt x="918972" y="62865"/>
                  </a:lnTo>
                  <a:lnTo>
                    <a:pt x="125730" y="62865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1A3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61482" y="5456682"/>
              <a:ext cx="919480" cy="251460"/>
            </a:xfrm>
            <a:custGeom>
              <a:avLst/>
              <a:gdLst/>
              <a:ahLst/>
              <a:cxnLst/>
              <a:rect l="l" t="t" r="r" b="b"/>
              <a:pathLst>
                <a:path w="919479" h="251460">
                  <a:moveTo>
                    <a:pt x="0" y="125730"/>
                  </a:moveTo>
                  <a:lnTo>
                    <a:pt x="125730" y="0"/>
                  </a:lnTo>
                  <a:lnTo>
                    <a:pt x="125730" y="62865"/>
                  </a:lnTo>
                  <a:lnTo>
                    <a:pt x="918972" y="62865"/>
                  </a:lnTo>
                  <a:lnTo>
                    <a:pt x="918972" y="188595"/>
                  </a:lnTo>
                  <a:lnTo>
                    <a:pt x="125730" y="188595"/>
                  </a:lnTo>
                  <a:lnTo>
                    <a:pt x="125730" y="251460"/>
                  </a:lnTo>
                  <a:lnTo>
                    <a:pt x="0" y="125730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3236975" y="5061203"/>
            <a:ext cx="1658620" cy="1066800"/>
            <a:chOff x="3236975" y="5061203"/>
            <a:chExt cx="1658620" cy="1066800"/>
          </a:xfrm>
        </p:grpSpPr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3444" y="5061203"/>
              <a:ext cx="961643" cy="64617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36975" y="5135879"/>
              <a:ext cx="992123" cy="992123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3124200" y="6261889"/>
            <a:ext cx="3048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Gill Sans MT"/>
                <a:cs typeface="Gill Sans MT"/>
              </a:rPr>
              <a:t>Once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documents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have</a:t>
            </a:r>
            <a:r>
              <a:rPr sz="1400" spc="50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been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approved,</a:t>
            </a:r>
            <a:r>
              <a:rPr sz="1400" spc="-17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HR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will </a:t>
            </a:r>
            <a:r>
              <a:rPr lang="en-US" sz="1400" dirty="0">
                <a:latin typeface="Gill Sans MT"/>
                <a:cs typeface="Gill Sans MT"/>
              </a:rPr>
              <a:t>approve the NOE Via </a:t>
            </a:r>
            <a:r>
              <a:rPr lang="en-US" sz="1400" dirty="0" err="1">
                <a:latin typeface="Gill Sans MT"/>
                <a:cs typeface="Gill Sans MT"/>
              </a:rPr>
              <a:t>Docusign</a:t>
            </a:r>
            <a:endParaRPr sz="1400" dirty="0">
              <a:latin typeface="Gill Sans MT"/>
              <a:cs typeface="Gill Sans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482913" y="5425757"/>
            <a:ext cx="941705" cy="273685"/>
            <a:chOff x="2482913" y="5425757"/>
            <a:chExt cx="941705" cy="273685"/>
          </a:xfrm>
        </p:grpSpPr>
        <p:sp>
          <p:nvSpPr>
            <p:cNvPr id="52" name="object 52"/>
            <p:cNvSpPr/>
            <p:nvPr/>
          </p:nvSpPr>
          <p:spPr>
            <a:xfrm>
              <a:off x="2494026" y="5436870"/>
              <a:ext cx="919480" cy="251460"/>
            </a:xfrm>
            <a:custGeom>
              <a:avLst/>
              <a:gdLst/>
              <a:ahLst/>
              <a:cxnLst/>
              <a:rect l="l" t="t" r="r" b="b"/>
              <a:pathLst>
                <a:path w="919479" h="251460">
                  <a:moveTo>
                    <a:pt x="125730" y="0"/>
                  </a:moveTo>
                  <a:lnTo>
                    <a:pt x="0" y="125729"/>
                  </a:lnTo>
                  <a:lnTo>
                    <a:pt x="125730" y="251459"/>
                  </a:lnTo>
                  <a:lnTo>
                    <a:pt x="125730" y="188594"/>
                  </a:lnTo>
                  <a:lnTo>
                    <a:pt x="918972" y="188594"/>
                  </a:lnTo>
                  <a:lnTo>
                    <a:pt x="918972" y="62864"/>
                  </a:lnTo>
                  <a:lnTo>
                    <a:pt x="125730" y="62864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1A3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94026" y="5436870"/>
              <a:ext cx="919480" cy="251460"/>
            </a:xfrm>
            <a:custGeom>
              <a:avLst/>
              <a:gdLst/>
              <a:ahLst/>
              <a:cxnLst/>
              <a:rect l="l" t="t" r="r" b="b"/>
              <a:pathLst>
                <a:path w="919479" h="251460">
                  <a:moveTo>
                    <a:pt x="0" y="125729"/>
                  </a:moveTo>
                  <a:lnTo>
                    <a:pt x="125730" y="0"/>
                  </a:lnTo>
                  <a:lnTo>
                    <a:pt x="125730" y="62864"/>
                  </a:lnTo>
                  <a:lnTo>
                    <a:pt x="918972" y="62864"/>
                  </a:lnTo>
                  <a:lnTo>
                    <a:pt x="918972" y="188594"/>
                  </a:lnTo>
                  <a:lnTo>
                    <a:pt x="125730" y="188594"/>
                  </a:lnTo>
                  <a:lnTo>
                    <a:pt x="125730" y="251459"/>
                  </a:lnTo>
                  <a:lnTo>
                    <a:pt x="0" y="125729"/>
                  </a:lnTo>
                  <a:close/>
                </a:path>
              </a:pathLst>
            </a:custGeom>
            <a:ln w="22225">
              <a:solidFill>
                <a:srgbClr val="1021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0480" y="5087111"/>
            <a:ext cx="1815464" cy="1207135"/>
            <a:chOff x="30480" y="5087111"/>
            <a:chExt cx="1815464" cy="1207135"/>
          </a:xfrm>
        </p:grpSpPr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" y="5170931"/>
              <a:ext cx="1092707" cy="11231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3919" y="5087111"/>
              <a:ext cx="961643" cy="647687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419900" y="6149661"/>
            <a:ext cx="2066289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Gill Sans MT"/>
                <a:cs typeface="Gill Sans MT"/>
              </a:rPr>
              <a:t>Welcome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180" dirty="0">
                <a:latin typeface="Gill Sans MT"/>
                <a:cs typeface="Gill Sans MT"/>
              </a:rPr>
              <a:t> </a:t>
            </a:r>
            <a:r>
              <a:rPr sz="1400" spc="-30" dirty="0">
                <a:latin typeface="Gill Sans MT"/>
                <a:cs typeface="Gill Sans MT"/>
              </a:rPr>
              <a:t>West</a:t>
            </a:r>
            <a:r>
              <a:rPr sz="1400" spc="-22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Valley- </a:t>
            </a:r>
            <a:r>
              <a:rPr sz="1400" dirty="0">
                <a:latin typeface="Gill Sans MT"/>
                <a:cs typeface="Gill Sans MT"/>
              </a:rPr>
              <a:t>Mission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Community</a:t>
            </a:r>
            <a:r>
              <a:rPr sz="1400" spc="-5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College District!</a:t>
            </a:r>
            <a:endParaRPr sz="14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6531" y="606551"/>
            <a:ext cx="11299190" cy="1259205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25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</a:rPr>
              <a:t>STEP</a:t>
            </a:r>
            <a:r>
              <a:rPr sz="2800" spc="-3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1</a:t>
            </a:r>
            <a:r>
              <a:rPr sz="2800" spc="-3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&amp;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spc="-50" dirty="0">
                <a:solidFill>
                  <a:srgbClr val="FFFFFF"/>
                </a:solidFill>
              </a:rPr>
              <a:t>2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438912" y="2162555"/>
            <a:ext cx="2776855" cy="4083050"/>
            <a:chOff x="438912" y="2162555"/>
            <a:chExt cx="2776855" cy="4083050"/>
          </a:xfrm>
        </p:grpSpPr>
        <p:sp>
          <p:nvSpPr>
            <p:cNvPr id="6" name="object 6"/>
            <p:cNvSpPr/>
            <p:nvPr/>
          </p:nvSpPr>
          <p:spPr>
            <a:xfrm>
              <a:off x="457962" y="2181605"/>
              <a:ext cx="2738755" cy="4044950"/>
            </a:xfrm>
            <a:custGeom>
              <a:avLst/>
              <a:gdLst/>
              <a:ahLst/>
              <a:cxnLst/>
              <a:rect l="l" t="t" r="r" b="b"/>
              <a:pathLst>
                <a:path w="2738755" h="4044950">
                  <a:moveTo>
                    <a:pt x="0" y="0"/>
                  </a:moveTo>
                  <a:lnTo>
                    <a:pt x="2738628" y="0"/>
                  </a:lnTo>
                  <a:lnTo>
                    <a:pt x="2738628" y="4044696"/>
                  </a:lnTo>
                  <a:lnTo>
                    <a:pt x="0" y="404469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1A31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028" y="2616708"/>
              <a:ext cx="2427731" cy="315315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66515" y="2162555"/>
            <a:ext cx="2776855" cy="1979930"/>
            <a:chOff x="3366515" y="2162555"/>
            <a:chExt cx="2776855" cy="1979930"/>
          </a:xfrm>
        </p:grpSpPr>
        <p:sp>
          <p:nvSpPr>
            <p:cNvPr id="9" name="object 9"/>
            <p:cNvSpPr/>
            <p:nvPr/>
          </p:nvSpPr>
          <p:spPr>
            <a:xfrm>
              <a:off x="3385565" y="2181605"/>
              <a:ext cx="2738755" cy="1941830"/>
            </a:xfrm>
            <a:custGeom>
              <a:avLst/>
              <a:gdLst/>
              <a:ahLst/>
              <a:cxnLst/>
              <a:rect l="l" t="t" r="r" b="b"/>
              <a:pathLst>
                <a:path w="2738754" h="1941829">
                  <a:moveTo>
                    <a:pt x="0" y="0"/>
                  </a:moveTo>
                  <a:lnTo>
                    <a:pt x="2738628" y="0"/>
                  </a:lnTo>
                  <a:lnTo>
                    <a:pt x="2738628" y="1941576"/>
                  </a:lnTo>
                  <a:lnTo>
                    <a:pt x="0" y="19415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1A31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2443" y="2360676"/>
              <a:ext cx="2401199" cy="158819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366515" y="4265676"/>
            <a:ext cx="2776855" cy="1979930"/>
            <a:chOff x="3366515" y="4265676"/>
            <a:chExt cx="2776855" cy="1979930"/>
          </a:xfrm>
        </p:grpSpPr>
        <p:sp>
          <p:nvSpPr>
            <p:cNvPr id="12" name="object 12"/>
            <p:cNvSpPr/>
            <p:nvPr/>
          </p:nvSpPr>
          <p:spPr>
            <a:xfrm>
              <a:off x="3385565" y="4284726"/>
              <a:ext cx="2738755" cy="1941830"/>
            </a:xfrm>
            <a:custGeom>
              <a:avLst/>
              <a:gdLst/>
              <a:ahLst/>
              <a:cxnLst/>
              <a:rect l="l" t="t" r="r" b="b"/>
              <a:pathLst>
                <a:path w="2738754" h="1941829">
                  <a:moveTo>
                    <a:pt x="0" y="0"/>
                  </a:moveTo>
                  <a:lnTo>
                    <a:pt x="2738628" y="0"/>
                  </a:lnTo>
                  <a:lnTo>
                    <a:pt x="2738628" y="1941576"/>
                  </a:lnTo>
                  <a:lnTo>
                    <a:pt x="0" y="19415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1A31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6471" y="4454652"/>
              <a:ext cx="1935479" cy="160934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414545" y="1905000"/>
            <a:ext cx="4871720" cy="4792338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30"/>
              </a:spcBef>
              <a:buClr>
                <a:srgbClr val="4590B8"/>
              </a:buClr>
              <a:buSzPct val="91666"/>
              <a:buFont typeface="Wingdings 2"/>
              <a:buChar char="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Supervisor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meets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with</a:t>
            </a:r>
            <a:r>
              <a:rPr sz="1800" spc="3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employee:</a:t>
            </a:r>
            <a:endParaRPr sz="1800" dirty="0">
              <a:latin typeface="Gill Sans MT"/>
              <a:cs typeface="Gill Sans MT"/>
            </a:endParaRPr>
          </a:p>
          <a:p>
            <a:pPr marL="756285" lvl="1" indent="-287020">
              <a:lnSpc>
                <a:spcPct val="100000"/>
              </a:lnSpc>
              <a:spcBef>
                <a:spcPts val="1030"/>
              </a:spcBef>
              <a:buClr>
                <a:srgbClr val="4590B8"/>
              </a:buClr>
              <a:buSzPct val="91666"/>
              <a:buFont typeface="Wingdings 2"/>
              <a:buChar char=""/>
              <a:tabLst>
                <a:tab pos="756285" algn="l"/>
                <a:tab pos="756920" algn="l"/>
              </a:tabLst>
            </a:pPr>
            <a:r>
              <a:rPr lang="en-US" dirty="0">
                <a:latin typeface="Gill Sans MT"/>
                <a:cs typeface="Gill Sans MT"/>
              </a:rPr>
              <a:t>P</a:t>
            </a:r>
            <a:r>
              <a:rPr sz="1800" dirty="0">
                <a:latin typeface="Gill Sans MT"/>
                <a:cs typeface="Gill Sans MT"/>
              </a:rPr>
              <a:t>rovides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New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Hire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Packet</a:t>
            </a:r>
            <a:r>
              <a:rPr sz="1800" spc="-6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via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DocuSign</a:t>
            </a:r>
            <a:endParaRPr lang="en-US" sz="1800" spc="-10" dirty="0">
              <a:latin typeface="Gill Sans MT"/>
              <a:cs typeface="Gill Sans MT"/>
            </a:endParaRPr>
          </a:p>
          <a:p>
            <a:pPr marL="756285" lvl="1" indent="-287020">
              <a:lnSpc>
                <a:spcPct val="100000"/>
              </a:lnSpc>
              <a:spcBef>
                <a:spcPts val="1030"/>
              </a:spcBef>
              <a:buClr>
                <a:srgbClr val="4590B8"/>
              </a:buClr>
              <a:buSzPct val="91666"/>
              <a:buFont typeface="Wingdings 2"/>
              <a:buChar char=""/>
              <a:tabLst>
                <a:tab pos="756285" algn="l"/>
                <a:tab pos="756920" algn="l"/>
              </a:tabLst>
            </a:pPr>
            <a:r>
              <a:rPr lang="en-US" spc="-10" dirty="0">
                <a:latin typeface="Gill Sans MT"/>
                <a:cs typeface="Gill Sans MT"/>
              </a:rPr>
              <a:t>Completes NOE via </a:t>
            </a:r>
            <a:r>
              <a:rPr lang="en-US" spc="-10" dirty="0" err="1">
                <a:latin typeface="Gill Sans MT"/>
                <a:cs typeface="Gill Sans MT"/>
              </a:rPr>
              <a:t>Docusign</a:t>
            </a:r>
            <a:endParaRPr sz="1800" dirty="0">
              <a:latin typeface="Gill Sans MT"/>
              <a:cs typeface="Gill Sans MT"/>
            </a:endParaRPr>
          </a:p>
          <a:p>
            <a:pPr marL="756285" marR="127000" lvl="1" indent="-287020">
              <a:lnSpc>
                <a:spcPct val="100000"/>
              </a:lnSpc>
              <a:spcBef>
                <a:spcPts val="1035"/>
              </a:spcBef>
              <a:buClr>
                <a:srgbClr val="4590B8"/>
              </a:buClr>
              <a:buSzPct val="91666"/>
              <a:buFont typeface="Wingdings 2"/>
              <a:buChar char=""/>
              <a:tabLst>
                <a:tab pos="756285" algn="l"/>
                <a:tab pos="756920" algn="l"/>
              </a:tabLst>
            </a:pPr>
            <a:r>
              <a:rPr lang="en-US" sz="1800" dirty="0">
                <a:latin typeface="Gill Sans MT"/>
                <a:cs typeface="Gill Sans MT"/>
              </a:rPr>
              <a:t>I</a:t>
            </a:r>
            <a:r>
              <a:rPr sz="1800" dirty="0">
                <a:latin typeface="Gill Sans MT"/>
                <a:cs typeface="Gill Sans MT"/>
              </a:rPr>
              <a:t>nforms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employee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to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dedicate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1-</a:t>
            </a:r>
            <a:r>
              <a:rPr lang="en-US" sz="1800" spc="-10" dirty="0">
                <a:latin typeface="Gill Sans MT"/>
                <a:cs typeface="Gill Sans MT"/>
              </a:rPr>
              <a:t>1.5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hours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to </a:t>
            </a:r>
            <a:r>
              <a:rPr sz="1800" dirty="0">
                <a:latin typeface="Gill Sans MT"/>
                <a:cs typeface="Gill Sans MT"/>
              </a:rPr>
              <a:t>complete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the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New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Hire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Packet</a:t>
            </a:r>
          </a:p>
          <a:p>
            <a:pPr marL="756285" marR="5080" lvl="1" indent="-287020">
              <a:lnSpc>
                <a:spcPct val="100000"/>
              </a:lnSpc>
              <a:spcBef>
                <a:spcPts val="1030"/>
              </a:spcBef>
              <a:buClr>
                <a:srgbClr val="4590B8"/>
              </a:buClr>
              <a:buSzPct val="91666"/>
              <a:buFont typeface="Wingdings 2"/>
              <a:buChar char=""/>
              <a:tabLst>
                <a:tab pos="756285" algn="l"/>
                <a:tab pos="756920" algn="l"/>
              </a:tabLst>
            </a:pPr>
            <a:r>
              <a:rPr lang="en-US" sz="1800" dirty="0">
                <a:latin typeface="Gill Sans MT"/>
                <a:cs typeface="Gill Sans MT"/>
              </a:rPr>
              <a:t>S</a:t>
            </a:r>
            <a:r>
              <a:rPr sz="1800" dirty="0">
                <a:latin typeface="Gill Sans MT"/>
                <a:cs typeface="Gill Sans MT"/>
              </a:rPr>
              <a:t>ummarize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lang="en-US" spc="-50" dirty="0">
                <a:latin typeface="Gill Sans MT"/>
                <a:cs typeface="Gill Sans MT"/>
              </a:rPr>
              <a:t>all </a:t>
            </a:r>
            <a:r>
              <a:rPr sz="1800" spc="-10" dirty="0">
                <a:latin typeface="Gill Sans MT"/>
                <a:cs typeface="Gill Sans MT"/>
              </a:rPr>
              <a:t>required </a:t>
            </a:r>
            <a:r>
              <a:rPr sz="1800" dirty="0">
                <a:latin typeface="Gill Sans MT"/>
                <a:cs typeface="Gill Sans MT"/>
              </a:rPr>
              <a:t>documents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and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information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lang="en-US" sz="1800" spc="-35" dirty="0">
                <a:latin typeface="Gill Sans MT"/>
                <a:cs typeface="Gill Sans MT"/>
              </a:rPr>
              <a:t>needed </a:t>
            </a:r>
            <a:r>
              <a:rPr sz="1800" dirty="0">
                <a:latin typeface="Gill Sans MT"/>
                <a:cs typeface="Gill Sans MT"/>
              </a:rPr>
              <a:t>to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complete</a:t>
            </a:r>
            <a:r>
              <a:rPr sz="1800" spc="-25" dirty="0">
                <a:latin typeface="Gill Sans MT"/>
                <a:cs typeface="Gill Sans MT"/>
              </a:rPr>
              <a:t> the NHP</a:t>
            </a:r>
            <a:endParaRPr sz="1800" dirty="0">
              <a:latin typeface="Gill Sans MT"/>
              <a:cs typeface="Gill Sans MT"/>
            </a:endParaRPr>
          </a:p>
          <a:p>
            <a:pPr marL="756285" marR="799465" lvl="1" indent="-287020">
              <a:lnSpc>
                <a:spcPct val="100000"/>
              </a:lnSpc>
              <a:spcBef>
                <a:spcPts val="1035"/>
              </a:spcBef>
              <a:buClr>
                <a:srgbClr val="4590B8"/>
              </a:buClr>
              <a:buSzPct val="91666"/>
              <a:buFont typeface="Wingdings 2"/>
              <a:buChar char=""/>
              <a:tabLst>
                <a:tab pos="756285" algn="l"/>
                <a:tab pos="756920" algn="l"/>
                <a:tab pos="1678939" algn="l"/>
              </a:tabLst>
            </a:pPr>
            <a:r>
              <a:rPr lang="en-US" sz="1800" spc="-10" dirty="0">
                <a:latin typeface="Gill Sans MT"/>
                <a:cs typeface="Gill Sans MT"/>
              </a:rPr>
              <a:t>P</a:t>
            </a:r>
            <a:r>
              <a:rPr sz="1800" spc="-10" dirty="0">
                <a:latin typeface="Gill Sans MT"/>
                <a:cs typeface="Gill Sans MT"/>
              </a:rPr>
              <a:t>rovides</a:t>
            </a:r>
            <a:r>
              <a:rPr sz="1800" dirty="0">
                <a:latin typeface="Gill Sans MT"/>
                <a:cs typeface="Gill Sans MT"/>
              </a:rPr>
              <a:t>	the new employee the I-</a:t>
            </a:r>
            <a:r>
              <a:rPr sz="1800" spc="-50" dirty="0">
                <a:latin typeface="Gill Sans MT"/>
                <a:cs typeface="Gill Sans MT"/>
              </a:rPr>
              <a:t>9 </a:t>
            </a:r>
            <a:r>
              <a:rPr sz="1800" dirty="0">
                <a:latin typeface="Gill Sans MT"/>
                <a:cs typeface="Gill Sans MT"/>
              </a:rPr>
              <a:t>Verification Drop In meeting </a:t>
            </a:r>
            <a:r>
              <a:rPr sz="1800" spc="-10" dirty="0">
                <a:latin typeface="Gill Sans MT"/>
                <a:cs typeface="Gill Sans MT"/>
              </a:rPr>
              <a:t>times</a:t>
            </a:r>
            <a:endParaRPr lang="en-US" sz="1800" spc="-10" dirty="0">
              <a:latin typeface="Gill Sans MT"/>
              <a:cs typeface="Gill Sans MT"/>
            </a:endParaRPr>
          </a:p>
          <a:p>
            <a:pPr marL="756285" marR="799465" lvl="1" indent="-287020">
              <a:lnSpc>
                <a:spcPct val="100000"/>
              </a:lnSpc>
              <a:spcBef>
                <a:spcPts val="1035"/>
              </a:spcBef>
              <a:buClr>
                <a:srgbClr val="4590B8"/>
              </a:buClr>
              <a:buSzPct val="91666"/>
              <a:buFont typeface="Wingdings 2"/>
              <a:buChar char=""/>
              <a:tabLst>
                <a:tab pos="756285" algn="l"/>
                <a:tab pos="756920" algn="l"/>
                <a:tab pos="1678939" algn="l"/>
              </a:tabLst>
            </a:pPr>
            <a:r>
              <a:rPr lang="en-US" spc="-10" dirty="0">
                <a:latin typeface="Gill Sans MT"/>
                <a:cs typeface="Gill Sans MT"/>
              </a:rPr>
              <a:t>Reminds employee that all steps (Hire Packet, I-9 verification, TB Results and Livescan) need to be completed before they can begin working.</a:t>
            </a:r>
            <a:endParaRPr sz="18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3703320" y="0"/>
                </a:moveTo>
                <a:lnTo>
                  <a:pt x="0" y="0"/>
                </a:lnTo>
                <a:lnTo>
                  <a:pt x="0" y="94487"/>
                </a:lnTo>
                <a:lnTo>
                  <a:pt x="3703320" y="94487"/>
                </a:lnTo>
                <a:lnTo>
                  <a:pt x="3703320" y="0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7790"/>
          </a:xfrm>
          <a:custGeom>
            <a:avLst/>
            <a:gdLst/>
            <a:ahLst/>
            <a:cxnLst/>
            <a:rect l="l" t="t" r="r" b="b"/>
            <a:pathLst>
              <a:path w="3703320" h="97790">
                <a:moveTo>
                  <a:pt x="3703320" y="0"/>
                </a:moveTo>
                <a:lnTo>
                  <a:pt x="0" y="0"/>
                </a:lnTo>
                <a:lnTo>
                  <a:pt x="0" y="97536"/>
                </a:lnTo>
                <a:lnTo>
                  <a:pt x="3703320" y="97536"/>
                </a:lnTo>
                <a:lnTo>
                  <a:pt x="3703320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6531" y="606551"/>
            <a:ext cx="11299190" cy="1086836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250" dirty="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</a:rPr>
              <a:t>THE</a:t>
            </a:r>
            <a:r>
              <a:rPr sz="2800" spc="-8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HIRING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PROCESS</a:t>
            </a:r>
            <a:r>
              <a:rPr lang="en-US" sz="2800" spc="-10" dirty="0">
                <a:solidFill>
                  <a:srgbClr val="FFFFFF"/>
                </a:solidFill>
              </a:rPr>
              <a:t> VIA DOCUSIGN</a:t>
            </a:r>
            <a:endParaRPr sz="2800" dirty="0"/>
          </a:p>
        </p:txBody>
      </p:sp>
      <p:sp>
        <p:nvSpPr>
          <p:cNvPr id="6" name="object 6"/>
          <p:cNvSpPr/>
          <p:nvPr/>
        </p:nvSpPr>
        <p:spPr>
          <a:xfrm>
            <a:off x="447294" y="2181605"/>
            <a:ext cx="7401306" cy="4044950"/>
          </a:xfrm>
          <a:custGeom>
            <a:avLst/>
            <a:gdLst/>
            <a:ahLst/>
            <a:cxnLst/>
            <a:rect l="l" t="t" r="r" b="b"/>
            <a:pathLst>
              <a:path w="5404485" h="4044950">
                <a:moveTo>
                  <a:pt x="0" y="0"/>
                </a:moveTo>
                <a:lnTo>
                  <a:pt x="5404104" y="0"/>
                </a:lnTo>
                <a:lnTo>
                  <a:pt x="5404104" y="4044696"/>
                </a:lnTo>
                <a:lnTo>
                  <a:pt x="0" y="404469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A31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5BDA71-7989-EC21-E8EA-EF7593BC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6858000" cy="281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F15F84-E87E-3922-2DF8-F699B2711EC3}"/>
              </a:ext>
            </a:extLst>
          </p:cNvPr>
          <p:cNvSpPr txBox="1"/>
          <p:nvPr/>
        </p:nvSpPr>
        <p:spPr>
          <a:xfrm>
            <a:off x="8042147" y="1905000"/>
            <a:ext cx="37025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THINGS TO REMEMBER</a:t>
            </a:r>
          </a:p>
          <a:p>
            <a:pPr marL="285750" indent="-285750">
              <a:buFontTx/>
              <a:buChar char="-"/>
            </a:pPr>
            <a:r>
              <a:rPr lang="en-US" dirty="0"/>
              <a:t>Sign into </a:t>
            </a:r>
            <a:r>
              <a:rPr lang="en-US" dirty="0" err="1"/>
              <a:t>docusign</a:t>
            </a:r>
            <a:r>
              <a:rPr lang="en-US" dirty="0"/>
              <a:t> and select “Templates”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“Shared with Me”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Select the document you want to use and click “USE”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Assign all the levels of those who need to sign and complete the file, including yourself</a:t>
            </a:r>
          </a:p>
          <a:p>
            <a:pPr marL="285750" indent="-285750">
              <a:buFontTx/>
              <a:buChar char="-"/>
            </a:pPr>
            <a:r>
              <a:rPr lang="en-US" dirty="0"/>
              <a:t>Click “SEND”</a:t>
            </a:r>
          </a:p>
          <a:p>
            <a:pPr marL="285750" indent="-285750">
              <a:buFontTx/>
              <a:buChar char="-"/>
            </a:pPr>
            <a:r>
              <a:rPr lang="en-US" b="1" u="sng" dirty="0">
                <a:solidFill>
                  <a:srgbClr val="FF0000"/>
                </a:solidFill>
              </a:rPr>
              <a:t>Once you send it, then complete it.  DO NOT complete prior to clicking send as it will update the template and make it not able to be used by anyone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9"/>
                </a:moveTo>
                <a:lnTo>
                  <a:pt x="3703320" y="91439"/>
                </a:lnTo>
                <a:lnTo>
                  <a:pt x="3703320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1A3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2147" y="454151"/>
            <a:ext cx="3703320" cy="94615"/>
          </a:xfrm>
          <a:custGeom>
            <a:avLst/>
            <a:gdLst/>
            <a:ahLst/>
            <a:cxnLst/>
            <a:rect l="l" t="t" r="r" b="b"/>
            <a:pathLst>
              <a:path w="3703320" h="94615">
                <a:moveTo>
                  <a:pt x="0" y="94487"/>
                </a:moveTo>
                <a:lnTo>
                  <a:pt x="3703320" y="94487"/>
                </a:lnTo>
                <a:lnTo>
                  <a:pt x="3703320" y="0"/>
                </a:lnTo>
                <a:lnTo>
                  <a:pt x="0" y="0"/>
                </a:lnTo>
                <a:lnTo>
                  <a:pt x="0" y="94487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41291" y="614172"/>
            <a:ext cx="7508875" cy="1190625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18796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480"/>
              </a:spcBef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STEP</a:t>
            </a:r>
            <a:r>
              <a:rPr sz="2800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endParaRPr sz="2800">
              <a:latin typeface="Gill Sans MT"/>
              <a:cs typeface="Gill Sans MT"/>
            </a:endParaRPr>
          </a:p>
          <a:p>
            <a:pPr marL="25146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(NEW</a:t>
            </a:r>
            <a:r>
              <a:rPr sz="2800" spc="-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HIRE</a:t>
            </a:r>
            <a:r>
              <a:rPr sz="2800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ill Sans MT"/>
                <a:cs typeface="Gill Sans MT"/>
              </a:rPr>
              <a:t>RESPONSIBILITIES)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5388" y="632841"/>
            <a:ext cx="3714750" cy="2846070"/>
            <a:chOff x="445388" y="632841"/>
            <a:chExt cx="3714750" cy="28460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936" y="970788"/>
              <a:ext cx="2580131" cy="21686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4913" y="642366"/>
              <a:ext cx="3695700" cy="2827020"/>
            </a:xfrm>
            <a:custGeom>
              <a:avLst/>
              <a:gdLst/>
              <a:ahLst/>
              <a:cxnLst/>
              <a:rect l="l" t="t" r="r" b="b"/>
              <a:pathLst>
                <a:path w="3695700" h="2827020">
                  <a:moveTo>
                    <a:pt x="0" y="0"/>
                  </a:moveTo>
                  <a:lnTo>
                    <a:pt x="3695700" y="0"/>
                  </a:lnTo>
                  <a:lnTo>
                    <a:pt x="3695700" y="2827019"/>
                  </a:lnTo>
                  <a:lnTo>
                    <a:pt x="0" y="282701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1A31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46912" y="3548253"/>
            <a:ext cx="3713479" cy="2846070"/>
            <a:chOff x="446912" y="3548253"/>
            <a:chExt cx="3713479" cy="28460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4" y="3971544"/>
              <a:ext cx="3030447" cy="20038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6437" y="3557778"/>
              <a:ext cx="3694429" cy="2827020"/>
            </a:xfrm>
            <a:custGeom>
              <a:avLst/>
              <a:gdLst/>
              <a:ahLst/>
              <a:cxnLst/>
              <a:rect l="l" t="t" r="r" b="b"/>
              <a:pathLst>
                <a:path w="3694429" h="2827020">
                  <a:moveTo>
                    <a:pt x="0" y="0"/>
                  </a:moveTo>
                  <a:lnTo>
                    <a:pt x="3694176" y="0"/>
                  </a:lnTo>
                  <a:lnTo>
                    <a:pt x="3694176" y="2827020"/>
                  </a:lnTo>
                  <a:lnTo>
                    <a:pt x="0" y="282702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1A31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05197" y="2891574"/>
            <a:ext cx="6135370" cy="237565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600" b="1" dirty="0">
                <a:latin typeface="Gill Sans MT"/>
                <a:cs typeface="Gill Sans MT"/>
              </a:rPr>
              <a:t>New</a:t>
            </a:r>
            <a:r>
              <a:rPr sz="1600" b="1" spc="-35" dirty="0">
                <a:latin typeface="Gill Sans MT"/>
                <a:cs typeface="Gill Sans MT"/>
              </a:rPr>
              <a:t> </a:t>
            </a:r>
            <a:r>
              <a:rPr sz="1600" b="1" dirty="0">
                <a:latin typeface="Gill Sans MT"/>
                <a:cs typeface="Gill Sans MT"/>
              </a:rPr>
              <a:t>Hire</a:t>
            </a:r>
            <a:r>
              <a:rPr sz="1600" b="1" spc="-35" dirty="0">
                <a:latin typeface="Gill Sans MT"/>
                <a:cs typeface="Gill Sans MT"/>
              </a:rPr>
              <a:t> </a:t>
            </a:r>
            <a:r>
              <a:rPr sz="1600" b="1" spc="-10" dirty="0">
                <a:latin typeface="Gill Sans MT"/>
                <a:cs typeface="Gill Sans MT"/>
              </a:rPr>
              <a:t>Checklist</a:t>
            </a:r>
            <a:endParaRPr sz="1600" dirty="0">
              <a:latin typeface="Gill Sans MT"/>
              <a:cs typeface="Gill Sans MT"/>
            </a:endParaRPr>
          </a:p>
          <a:p>
            <a:pPr marL="317500" marR="5080" indent="-104139">
              <a:lnSpc>
                <a:spcPct val="100000"/>
              </a:lnSpc>
              <a:spcBef>
                <a:spcPts val="980"/>
              </a:spcBef>
              <a:buClr>
                <a:srgbClr val="4590B8"/>
              </a:buClr>
              <a:buSzPct val="84375"/>
              <a:buFont typeface="Wingdings 2"/>
              <a:buChar char=""/>
              <a:tabLst>
                <a:tab pos="318770" algn="l"/>
              </a:tabLst>
            </a:pPr>
            <a:r>
              <a:rPr sz="1600" dirty="0">
                <a:latin typeface="Gill Sans MT"/>
                <a:cs typeface="Gill Sans MT"/>
              </a:rPr>
              <a:t>New</a:t>
            </a:r>
            <a:r>
              <a:rPr sz="1600" spc="-5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hire</a:t>
            </a:r>
            <a:r>
              <a:rPr sz="1600" spc="-3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schedules</a:t>
            </a:r>
            <a:r>
              <a:rPr sz="1600" spc="-21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TB</a:t>
            </a:r>
            <a:r>
              <a:rPr sz="1600" spc="-2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test</a:t>
            </a:r>
            <a:r>
              <a:rPr sz="1600" spc="-3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(required)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and</a:t>
            </a:r>
            <a:r>
              <a:rPr sz="1600" spc="-2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Live</a:t>
            </a:r>
            <a:r>
              <a:rPr sz="1600" spc="-2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Scan/</a:t>
            </a:r>
            <a:r>
              <a:rPr sz="1600" spc="-2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Fingerprinting</a:t>
            </a:r>
            <a:r>
              <a:rPr sz="1600" spc="-20" dirty="0">
                <a:latin typeface="Gill Sans MT"/>
                <a:cs typeface="Gill Sans MT"/>
              </a:rPr>
              <a:t> </a:t>
            </a:r>
            <a:r>
              <a:rPr sz="1600" spc="-25" dirty="0">
                <a:latin typeface="Gill Sans MT"/>
                <a:cs typeface="Gill Sans MT"/>
              </a:rPr>
              <a:t>(if </a:t>
            </a:r>
            <a:r>
              <a:rPr sz="1600" spc="-10" dirty="0">
                <a:latin typeface="Gill Sans MT"/>
                <a:cs typeface="Gill Sans MT"/>
              </a:rPr>
              <a:t>applicable)</a:t>
            </a:r>
            <a:endParaRPr sz="1600" dirty="0">
              <a:latin typeface="Gill Sans MT"/>
              <a:cs typeface="Gill Sans MT"/>
            </a:endParaRPr>
          </a:p>
          <a:p>
            <a:pPr marL="318135" indent="-105410">
              <a:lnSpc>
                <a:spcPct val="100000"/>
              </a:lnSpc>
              <a:spcBef>
                <a:spcPts val="985"/>
              </a:spcBef>
              <a:buClr>
                <a:srgbClr val="4590B8"/>
              </a:buClr>
              <a:buSzPct val="84375"/>
              <a:buFont typeface="Wingdings 2"/>
              <a:buChar char=""/>
              <a:tabLst>
                <a:tab pos="318770" algn="l"/>
              </a:tabLst>
            </a:pPr>
            <a:r>
              <a:rPr sz="1600" dirty="0">
                <a:latin typeface="Gill Sans MT"/>
                <a:cs typeface="Gill Sans MT"/>
              </a:rPr>
              <a:t>New</a:t>
            </a:r>
            <a:r>
              <a:rPr sz="1600" spc="-4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hire</a:t>
            </a:r>
            <a:r>
              <a:rPr sz="1600" spc="-40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attends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one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of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the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drop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in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meetings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for</a:t>
            </a:r>
            <a:r>
              <a:rPr sz="1600" spc="-45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I-</a:t>
            </a:r>
            <a:r>
              <a:rPr sz="1600" dirty="0">
                <a:latin typeface="Gill Sans MT"/>
                <a:cs typeface="Gill Sans MT"/>
              </a:rPr>
              <a:t>9</a:t>
            </a:r>
            <a:r>
              <a:rPr sz="1600" spc="-40" dirty="0">
                <a:latin typeface="Gill Sans MT"/>
                <a:cs typeface="Gill Sans MT"/>
              </a:rPr>
              <a:t> </a:t>
            </a:r>
            <a:r>
              <a:rPr sz="1600" spc="-10" dirty="0">
                <a:latin typeface="Gill Sans MT"/>
                <a:cs typeface="Gill Sans MT"/>
              </a:rPr>
              <a:t>Verification</a:t>
            </a:r>
            <a:endParaRPr sz="1600" dirty="0">
              <a:latin typeface="Gill Sans MT"/>
              <a:cs typeface="Gill Sans MT"/>
            </a:endParaRPr>
          </a:p>
          <a:p>
            <a:pPr marL="318135" indent="-105410">
              <a:lnSpc>
                <a:spcPct val="100000"/>
              </a:lnSpc>
              <a:spcBef>
                <a:spcPts val="985"/>
              </a:spcBef>
              <a:buClr>
                <a:srgbClr val="4590B8"/>
              </a:buClr>
              <a:buSzPct val="84375"/>
              <a:buFont typeface="Wingdings 2"/>
              <a:buChar char=""/>
              <a:tabLst>
                <a:tab pos="318770" algn="l"/>
              </a:tabLst>
            </a:pPr>
            <a:r>
              <a:rPr sz="1600" dirty="0">
                <a:latin typeface="Gill Sans MT"/>
                <a:cs typeface="Gill Sans MT"/>
              </a:rPr>
              <a:t>New</a:t>
            </a:r>
            <a:r>
              <a:rPr sz="1600" spc="-3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hire</a:t>
            </a:r>
            <a:r>
              <a:rPr sz="1600" spc="-35" dirty="0">
                <a:latin typeface="Gill Sans MT"/>
                <a:cs typeface="Gill Sans MT"/>
              </a:rPr>
              <a:t> </a:t>
            </a:r>
            <a:r>
              <a:rPr sz="1600" dirty="0">
                <a:latin typeface="Gill Sans MT"/>
                <a:cs typeface="Gill Sans MT"/>
              </a:rPr>
              <a:t>completes</a:t>
            </a:r>
            <a:r>
              <a:rPr sz="1600" spc="-15" dirty="0">
                <a:latin typeface="Gill Sans MT"/>
                <a:cs typeface="Gill Sans MT"/>
              </a:rPr>
              <a:t> </a:t>
            </a:r>
            <a:r>
              <a:rPr lang="en-US" sz="1600" spc="-15" dirty="0">
                <a:latin typeface="Gill Sans MT"/>
                <a:cs typeface="Gill Sans MT"/>
              </a:rPr>
              <a:t>New Hire Packet</a:t>
            </a:r>
          </a:p>
          <a:p>
            <a:pPr marL="318135" indent="-105410">
              <a:lnSpc>
                <a:spcPct val="100000"/>
              </a:lnSpc>
              <a:spcBef>
                <a:spcPts val="985"/>
              </a:spcBef>
              <a:buClr>
                <a:srgbClr val="4590B8"/>
              </a:buClr>
              <a:buSzPct val="84375"/>
              <a:buFont typeface="Wingdings 2"/>
              <a:buChar char=""/>
              <a:tabLst>
                <a:tab pos="318770" algn="l"/>
              </a:tabLst>
            </a:pPr>
            <a:r>
              <a:rPr lang="en-US" sz="1600" spc="-15" dirty="0">
                <a:latin typeface="Gill Sans MT"/>
                <a:cs typeface="Gill Sans MT"/>
              </a:rPr>
              <a:t>New hire awaits the confirmation from the Supervisor that the paperwork has been processed and they can begin working</a:t>
            </a:r>
            <a:endParaRPr sz="16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959" y="3194304"/>
            <a:ext cx="3706495" cy="3200876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417195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STEP</a:t>
            </a: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endParaRPr lang="en-US" sz="2800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417195">
              <a:lnSpc>
                <a:spcPct val="100000"/>
              </a:lnSpc>
            </a:pPr>
            <a:endParaRPr lang="en-US" sz="2800" spc="-35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417195">
              <a:lnSpc>
                <a:spcPct val="100000"/>
              </a:lnSpc>
            </a:pPr>
            <a:endParaRPr lang="en-US" sz="2800" spc="-35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417195">
              <a:lnSpc>
                <a:spcPct val="100000"/>
              </a:lnSpc>
            </a:pPr>
            <a:r>
              <a:rPr sz="2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531" y="457200"/>
            <a:ext cx="5608320" cy="94615"/>
          </a:xfrm>
          <a:custGeom>
            <a:avLst/>
            <a:gdLst/>
            <a:ahLst/>
            <a:cxnLst/>
            <a:rect l="l" t="t" r="r" b="b"/>
            <a:pathLst>
              <a:path w="5608320" h="94615">
                <a:moveTo>
                  <a:pt x="5608320" y="0"/>
                </a:moveTo>
                <a:lnTo>
                  <a:pt x="0" y="0"/>
                </a:lnTo>
                <a:lnTo>
                  <a:pt x="0" y="94487"/>
                </a:lnTo>
                <a:lnTo>
                  <a:pt x="5608320" y="94487"/>
                </a:lnTo>
                <a:lnTo>
                  <a:pt x="5608320" y="0"/>
                </a:lnTo>
                <a:close/>
              </a:path>
            </a:pathLst>
          </a:custGeom>
          <a:solidFill>
            <a:srgbClr val="459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3911" y="454151"/>
            <a:ext cx="5591810" cy="97790"/>
          </a:xfrm>
          <a:custGeom>
            <a:avLst/>
            <a:gdLst/>
            <a:ahLst/>
            <a:cxnLst/>
            <a:rect l="l" t="t" r="r" b="b"/>
            <a:pathLst>
              <a:path w="5591809" h="97790">
                <a:moveTo>
                  <a:pt x="5591555" y="0"/>
                </a:moveTo>
                <a:lnTo>
                  <a:pt x="0" y="0"/>
                </a:lnTo>
                <a:lnTo>
                  <a:pt x="0" y="97536"/>
                </a:lnTo>
                <a:lnTo>
                  <a:pt x="5591555" y="97536"/>
                </a:lnTo>
                <a:lnTo>
                  <a:pt x="5591555" y="0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7769" y="634365"/>
            <a:ext cx="2773045" cy="2471420"/>
            <a:chOff x="437769" y="634365"/>
            <a:chExt cx="2773045" cy="2471420"/>
          </a:xfrm>
        </p:grpSpPr>
        <p:sp>
          <p:nvSpPr>
            <p:cNvPr id="6" name="object 6"/>
            <p:cNvSpPr/>
            <p:nvPr/>
          </p:nvSpPr>
          <p:spPr>
            <a:xfrm>
              <a:off x="447294" y="643890"/>
              <a:ext cx="2753995" cy="2452370"/>
            </a:xfrm>
            <a:custGeom>
              <a:avLst/>
              <a:gdLst/>
              <a:ahLst/>
              <a:cxnLst/>
              <a:rect l="l" t="t" r="r" b="b"/>
              <a:pathLst>
                <a:path w="2753995" h="2452370">
                  <a:moveTo>
                    <a:pt x="0" y="0"/>
                  </a:moveTo>
                  <a:lnTo>
                    <a:pt x="2753868" y="0"/>
                  </a:lnTo>
                  <a:lnTo>
                    <a:pt x="2753868" y="2452116"/>
                  </a:lnTo>
                  <a:lnTo>
                    <a:pt x="0" y="245211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959F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792" y="858012"/>
              <a:ext cx="2400300" cy="20192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99840" y="640461"/>
            <a:ext cx="2773045" cy="2471420"/>
            <a:chOff x="3299840" y="640461"/>
            <a:chExt cx="2773045" cy="2471420"/>
          </a:xfrm>
        </p:grpSpPr>
        <p:sp>
          <p:nvSpPr>
            <p:cNvPr id="9" name="object 9"/>
            <p:cNvSpPr/>
            <p:nvPr/>
          </p:nvSpPr>
          <p:spPr>
            <a:xfrm>
              <a:off x="3309365" y="649986"/>
              <a:ext cx="2753995" cy="2452370"/>
            </a:xfrm>
            <a:custGeom>
              <a:avLst/>
              <a:gdLst/>
              <a:ahLst/>
              <a:cxnLst/>
              <a:rect l="l" t="t" r="r" b="b"/>
              <a:pathLst>
                <a:path w="2753995" h="2452370">
                  <a:moveTo>
                    <a:pt x="0" y="0"/>
                  </a:moveTo>
                  <a:lnTo>
                    <a:pt x="2753867" y="0"/>
                  </a:lnTo>
                  <a:lnTo>
                    <a:pt x="2753867" y="2452116"/>
                  </a:lnTo>
                  <a:lnTo>
                    <a:pt x="0" y="245211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959F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0419" y="990600"/>
              <a:ext cx="2648023" cy="174961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145148" y="637412"/>
            <a:ext cx="2773045" cy="2471420"/>
            <a:chOff x="6145148" y="637412"/>
            <a:chExt cx="2773045" cy="2471420"/>
          </a:xfrm>
        </p:grpSpPr>
        <p:sp>
          <p:nvSpPr>
            <p:cNvPr id="12" name="object 12"/>
            <p:cNvSpPr/>
            <p:nvPr/>
          </p:nvSpPr>
          <p:spPr>
            <a:xfrm>
              <a:off x="6154673" y="646937"/>
              <a:ext cx="2753995" cy="2452370"/>
            </a:xfrm>
            <a:custGeom>
              <a:avLst/>
              <a:gdLst/>
              <a:ahLst/>
              <a:cxnLst/>
              <a:rect l="l" t="t" r="r" b="b"/>
              <a:pathLst>
                <a:path w="2753995" h="2452370">
                  <a:moveTo>
                    <a:pt x="0" y="0"/>
                  </a:moveTo>
                  <a:lnTo>
                    <a:pt x="2753868" y="0"/>
                  </a:lnTo>
                  <a:lnTo>
                    <a:pt x="2753868" y="2452116"/>
                  </a:lnTo>
                  <a:lnTo>
                    <a:pt x="0" y="245211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959F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2928" y="812292"/>
              <a:ext cx="1623059" cy="210769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8987408" y="637412"/>
            <a:ext cx="2773045" cy="2471420"/>
            <a:chOff x="8987408" y="637412"/>
            <a:chExt cx="2773045" cy="2471420"/>
          </a:xfrm>
        </p:grpSpPr>
        <p:sp>
          <p:nvSpPr>
            <p:cNvPr id="15" name="object 15"/>
            <p:cNvSpPr/>
            <p:nvPr/>
          </p:nvSpPr>
          <p:spPr>
            <a:xfrm>
              <a:off x="8996933" y="646937"/>
              <a:ext cx="2753995" cy="2452370"/>
            </a:xfrm>
            <a:custGeom>
              <a:avLst/>
              <a:gdLst/>
              <a:ahLst/>
              <a:cxnLst/>
              <a:rect l="l" t="t" r="r" b="b"/>
              <a:pathLst>
                <a:path w="2753995" h="2452370">
                  <a:moveTo>
                    <a:pt x="0" y="0"/>
                  </a:moveTo>
                  <a:lnTo>
                    <a:pt x="2753868" y="0"/>
                  </a:lnTo>
                  <a:lnTo>
                    <a:pt x="2753868" y="2452116"/>
                  </a:lnTo>
                  <a:lnTo>
                    <a:pt x="0" y="2452116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959F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85375" y="818388"/>
              <a:ext cx="2098547" cy="209854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640609" y="3636305"/>
            <a:ext cx="648652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  <a:buClr>
                <a:srgbClr val="4590B8"/>
              </a:buClr>
              <a:buSzPct val="91666"/>
              <a:buFont typeface="Wingdings 2"/>
              <a:buChar char=""/>
              <a:tabLst>
                <a:tab pos="318770" algn="l"/>
                <a:tab pos="319405" algn="l"/>
              </a:tabLst>
            </a:pPr>
            <a:r>
              <a:rPr sz="1800" dirty="0">
                <a:latin typeface="Gill Sans MT"/>
                <a:cs typeface="Gill Sans MT"/>
              </a:rPr>
              <a:t>Supervisor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signs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required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forms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on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New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Hire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Packet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via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DocuSign </a:t>
            </a:r>
            <a:r>
              <a:rPr sz="1800" dirty="0">
                <a:latin typeface="Gill Sans MT"/>
                <a:cs typeface="Gill Sans MT"/>
              </a:rPr>
              <a:t>once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received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from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new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employee.</a:t>
            </a:r>
            <a:r>
              <a:rPr lang="en-US" sz="1600" spc="-10" dirty="0">
                <a:latin typeface="Gill Sans MT"/>
                <a:cs typeface="Gill Sans MT"/>
              </a:rPr>
              <a:t>  (</a:t>
            </a:r>
            <a:r>
              <a:rPr lang="en-US" sz="1600" spc="-10" dirty="0" err="1">
                <a:latin typeface="Gill Sans MT"/>
                <a:cs typeface="Gill Sans MT"/>
              </a:rPr>
              <a:t>Docusign</a:t>
            </a:r>
            <a:r>
              <a:rPr lang="en-US" sz="1600" spc="-10" dirty="0">
                <a:latin typeface="Gill Sans MT"/>
                <a:cs typeface="Gill Sans MT"/>
              </a:rPr>
              <a:t> will automatically send you the hire packet once the employee completes its)</a:t>
            </a:r>
            <a:endParaRPr sz="18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531" y="606551"/>
            <a:ext cx="11299190" cy="1088760"/>
          </a:xfrm>
          <a:prstGeom prst="rect">
            <a:avLst/>
          </a:prstGeom>
          <a:solidFill>
            <a:srgbClr val="1A315F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250" dirty="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</a:rPr>
              <a:t>REQUIRED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RECIPIENTS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000" spc="-55" dirty="0">
                <a:solidFill>
                  <a:srgbClr val="FFFFFF"/>
                </a:solidFill>
              </a:rPr>
              <a:t>(CONT.</a:t>
            </a:r>
            <a:r>
              <a:rPr sz="2000" spc="-204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STEPS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4</a:t>
            </a:r>
            <a:r>
              <a:rPr sz="2000" spc="-40" dirty="0">
                <a:solidFill>
                  <a:srgbClr val="FFFFFF"/>
                </a:solidFill>
              </a:rPr>
              <a:t> </a:t>
            </a:r>
            <a:r>
              <a:rPr sz="2000" spc="-50" dirty="0">
                <a:solidFill>
                  <a:srgbClr val="FFFFFF"/>
                </a:solidFill>
              </a:rPr>
              <a:t>)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1667297" y="2382528"/>
            <a:ext cx="3794760" cy="2802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883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4590B8"/>
                </a:solidFill>
                <a:latin typeface="Gill Sans MT"/>
                <a:cs typeface="Gill Sans MT"/>
              </a:rPr>
              <a:t>Short</a:t>
            </a:r>
            <a:r>
              <a:rPr sz="2200" spc="-265" dirty="0">
                <a:solidFill>
                  <a:srgbClr val="4590B8"/>
                </a:solidFill>
                <a:latin typeface="Gill Sans MT"/>
                <a:cs typeface="Gill Sans MT"/>
              </a:rPr>
              <a:t> </a:t>
            </a:r>
            <a:r>
              <a:rPr sz="2200" spc="-80" dirty="0">
                <a:solidFill>
                  <a:srgbClr val="4590B8"/>
                </a:solidFill>
                <a:latin typeface="Gill Sans MT"/>
                <a:cs typeface="Gill Sans MT"/>
              </a:rPr>
              <a:t>Term</a:t>
            </a:r>
            <a:r>
              <a:rPr sz="2200" spc="-20" dirty="0">
                <a:solidFill>
                  <a:srgbClr val="4590B8"/>
                </a:solidFill>
                <a:latin typeface="Gill Sans MT"/>
                <a:cs typeface="Gill Sans MT"/>
              </a:rPr>
              <a:t> </a:t>
            </a:r>
            <a:r>
              <a:rPr sz="2200" spc="-25" dirty="0">
                <a:solidFill>
                  <a:srgbClr val="4590B8"/>
                </a:solidFill>
                <a:latin typeface="Gill Sans MT"/>
                <a:cs typeface="Gill Sans MT"/>
              </a:rPr>
              <a:t>NOE</a:t>
            </a:r>
            <a:endParaRPr sz="2200" dirty="0">
              <a:latin typeface="Gill Sans MT"/>
              <a:cs typeface="Gill Sans MT"/>
            </a:endParaRPr>
          </a:p>
          <a:p>
            <a:pPr marL="247015" indent="-234950">
              <a:lnSpc>
                <a:spcPct val="100000"/>
              </a:lnSpc>
              <a:spcBef>
                <a:spcPts val="1845"/>
              </a:spcBef>
              <a:buClr>
                <a:srgbClr val="4590B8"/>
              </a:buClr>
              <a:buSzPct val="89285"/>
              <a:buFont typeface="Wingdings 2"/>
              <a:buChar char=""/>
              <a:tabLst>
                <a:tab pos="247015" algn="l"/>
                <a:tab pos="247650" algn="l"/>
              </a:tabLst>
            </a:pPr>
            <a:r>
              <a:rPr sz="1400" dirty="0">
                <a:latin typeface="Gill Sans MT"/>
                <a:cs typeface="Gill Sans MT"/>
              </a:rPr>
              <a:t>Financial</a:t>
            </a:r>
            <a:r>
              <a:rPr sz="1400" spc="-15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Analyst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Initials</a:t>
            </a:r>
            <a:r>
              <a:rPr sz="1400" spc="-2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–</a:t>
            </a:r>
            <a:r>
              <a:rPr sz="1400" spc="-1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Account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Number</a:t>
            </a:r>
            <a:endParaRPr sz="1400" dirty="0">
              <a:latin typeface="Gill Sans MT"/>
              <a:cs typeface="Gill Sans MT"/>
            </a:endParaRPr>
          </a:p>
          <a:p>
            <a:pPr marL="247015" indent="-234950">
              <a:lnSpc>
                <a:spcPct val="100000"/>
              </a:lnSpc>
              <a:spcBef>
                <a:spcPts val="940"/>
              </a:spcBef>
              <a:buClr>
                <a:srgbClr val="4590B8"/>
              </a:buClr>
              <a:buSzPct val="89285"/>
              <a:buFont typeface="Wingdings 2"/>
              <a:buChar char=""/>
              <a:tabLst>
                <a:tab pos="247015" algn="l"/>
                <a:tab pos="247650" algn="l"/>
              </a:tabLst>
            </a:pPr>
            <a:r>
              <a:rPr sz="1400" dirty="0">
                <a:latin typeface="Gill Sans MT"/>
                <a:cs typeface="Gill Sans MT"/>
              </a:rPr>
              <a:t>Budget</a:t>
            </a:r>
            <a:r>
              <a:rPr sz="1400" spc="-1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Administrator(s)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signature</a:t>
            </a:r>
            <a:endParaRPr sz="1400" dirty="0">
              <a:latin typeface="Gill Sans MT"/>
              <a:cs typeface="Gill Sans MT"/>
            </a:endParaRPr>
          </a:p>
          <a:p>
            <a:pPr marL="247015" indent="-234950">
              <a:lnSpc>
                <a:spcPct val="100000"/>
              </a:lnSpc>
              <a:spcBef>
                <a:spcPts val="935"/>
              </a:spcBef>
              <a:buClr>
                <a:srgbClr val="4590B8"/>
              </a:buClr>
              <a:buSzPct val="89285"/>
              <a:buFont typeface="Wingdings 2"/>
              <a:buChar char=""/>
              <a:tabLst>
                <a:tab pos="247015" algn="l"/>
                <a:tab pos="247650" algn="l"/>
              </a:tabLst>
            </a:pPr>
            <a:r>
              <a:rPr sz="1400" dirty="0">
                <a:latin typeface="Gill Sans MT"/>
                <a:cs typeface="Gill Sans MT"/>
              </a:rPr>
              <a:t>Vice</a:t>
            </a:r>
            <a:r>
              <a:rPr sz="1400" spc="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Pres./Pres./</a:t>
            </a:r>
            <a:r>
              <a:rPr sz="1400" spc="-24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Vice.</a:t>
            </a:r>
            <a:r>
              <a:rPr sz="1400" spc="-1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Chan./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or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Designee</a:t>
            </a:r>
            <a:endParaRPr sz="1400" dirty="0">
              <a:latin typeface="Gill Sans MT"/>
              <a:cs typeface="Gill Sans MT"/>
            </a:endParaRPr>
          </a:p>
          <a:p>
            <a:pPr marL="607060" lvl="1" indent="-233679">
              <a:lnSpc>
                <a:spcPct val="100000"/>
              </a:lnSpc>
              <a:spcBef>
                <a:spcPts val="935"/>
              </a:spcBef>
              <a:buClr>
                <a:srgbClr val="4590B8"/>
              </a:buClr>
              <a:buSzPct val="89285"/>
              <a:buFont typeface="Wingdings 2"/>
              <a:buChar char=""/>
              <a:tabLst>
                <a:tab pos="606425" algn="l"/>
                <a:tab pos="607060" algn="l"/>
              </a:tabLst>
            </a:pPr>
            <a:r>
              <a:rPr sz="1400" dirty="0">
                <a:latin typeface="Gill Sans MT"/>
                <a:cs typeface="Gill Sans MT"/>
              </a:rPr>
              <a:t>Student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Services</a:t>
            </a:r>
            <a:r>
              <a:rPr sz="1400" spc="-10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go to</a:t>
            </a:r>
            <a:r>
              <a:rPr sz="1400" spc="-215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VPSS</a:t>
            </a:r>
            <a:endParaRPr sz="1400" dirty="0">
              <a:latin typeface="Gill Sans MT"/>
              <a:cs typeface="Gill Sans MT"/>
            </a:endParaRPr>
          </a:p>
          <a:p>
            <a:pPr marL="607060" lvl="1" indent="-233679">
              <a:lnSpc>
                <a:spcPct val="100000"/>
              </a:lnSpc>
              <a:spcBef>
                <a:spcPts val="935"/>
              </a:spcBef>
              <a:buClr>
                <a:srgbClr val="4590B8"/>
              </a:buClr>
              <a:buSzPct val="89285"/>
              <a:buFont typeface="Wingdings 2"/>
              <a:buChar char=""/>
              <a:tabLst>
                <a:tab pos="606425" algn="l"/>
                <a:tab pos="607060" algn="l"/>
              </a:tabLst>
            </a:pPr>
            <a:r>
              <a:rPr sz="1400" dirty="0">
                <a:latin typeface="Gill Sans MT"/>
                <a:cs typeface="Gill Sans MT"/>
              </a:rPr>
              <a:t>Instruction</a:t>
            </a:r>
            <a:r>
              <a:rPr sz="1400" spc="-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goes</a:t>
            </a:r>
            <a:r>
              <a:rPr sz="1400" spc="-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220" dirty="0">
                <a:latin typeface="Gill Sans MT"/>
                <a:cs typeface="Gill Sans MT"/>
              </a:rPr>
              <a:t> </a:t>
            </a:r>
            <a:r>
              <a:rPr sz="1400" spc="-25" dirty="0">
                <a:latin typeface="Gill Sans MT"/>
                <a:cs typeface="Gill Sans MT"/>
              </a:rPr>
              <a:t>VPI</a:t>
            </a:r>
            <a:endParaRPr sz="1400" dirty="0">
              <a:latin typeface="Gill Sans MT"/>
              <a:cs typeface="Gill Sans MT"/>
            </a:endParaRPr>
          </a:p>
          <a:p>
            <a:pPr marL="607060" lvl="1" indent="-233679">
              <a:lnSpc>
                <a:spcPct val="100000"/>
              </a:lnSpc>
              <a:spcBef>
                <a:spcPts val="935"/>
              </a:spcBef>
              <a:buClr>
                <a:srgbClr val="4590B8"/>
              </a:buClr>
              <a:buSzPct val="89285"/>
              <a:buFont typeface="Wingdings 2"/>
              <a:buChar char=""/>
              <a:tabLst>
                <a:tab pos="606425" algn="l"/>
                <a:tab pos="607060" algn="l"/>
              </a:tabLst>
            </a:pPr>
            <a:r>
              <a:rPr sz="1400" dirty="0">
                <a:latin typeface="Gill Sans MT"/>
                <a:cs typeface="Gill Sans MT"/>
              </a:rPr>
              <a:t>Admin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goes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to</a:t>
            </a:r>
            <a:r>
              <a:rPr sz="1400" spc="-229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VP</a:t>
            </a:r>
            <a:r>
              <a:rPr sz="1400" spc="-1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of</a:t>
            </a:r>
            <a:r>
              <a:rPr sz="1400" spc="-15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Administrative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services</a:t>
            </a:r>
            <a:endParaRPr sz="1400" dirty="0">
              <a:latin typeface="Gill Sans MT"/>
              <a:cs typeface="Gill Sans MT"/>
            </a:endParaRPr>
          </a:p>
          <a:p>
            <a:pPr marL="247015" indent="-234950">
              <a:lnSpc>
                <a:spcPct val="100000"/>
              </a:lnSpc>
              <a:spcBef>
                <a:spcPts val="940"/>
              </a:spcBef>
              <a:buClr>
                <a:srgbClr val="4590B8"/>
              </a:buClr>
              <a:buSzPct val="89285"/>
              <a:buFont typeface="Wingdings 2"/>
              <a:buChar char=""/>
              <a:tabLst>
                <a:tab pos="247015" algn="l"/>
                <a:tab pos="247650" algn="l"/>
              </a:tabLst>
            </a:pPr>
            <a:r>
              <a:rPr sz="1400" dirty="0">
                <a:latin typeface="Gill Sans MT"/>
                <a:cs typeface="Gill Sans MT"/>
              </a:rPr>
              <a:t>Management</a:t>
            </a:r>
            <a:r>
              <a:rPr sz="1400" spc="-1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Analyst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initials</a:t>
            </a:r>
            <a:endParaRPr sz="14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3811" y="2399897"/>
            <a:ext cx="3016250" cy="145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2605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4590B8"/>
                </a:solidFill>
                <a:latin typeface="Gill Sans MT"/>
                <a:cs typeface="Gill Sans MT"/>
              </a:rPr>
              <a:t>Student</a:t>
            </a:r>
            <a:r>
              <a:rPr sz="2200" spc="-265" dirty="0">
                <a:solidFill>
                  <a:srgbClr val="4590B8"/>
                </a:solidFill>
                <a:latin typeface="Gill Sans MT"/>
                <a:cs typeface="Gill Sans MT"/>
              </a:rPr>
              <a:t> </a:t>
            </a:r>
            <a:r>
              <a:rPr sz="2200" spc="-40" dirty="0">
                <a:solidFill>
                  <a:srgbClr val="4590B8"/>
                </a:solidFill>
                <a:latin typeface="Gill Sans MT"/>
                <a:cs typeface="Gill Sans MT"/>
              </a:rPr>
              <a:t>Worker</a:t>
            </a:r>
            <a:r>
              <a:rPr sz="2200" spc="-95" dirty="0">
                <a:solidFill>
                  <a:srgbClr val="4590B8"/>
                </a:solidFill>
                <a:latin typeface="Gill Sans MT"/>
                <a:cs typeface="Gill Sans MT"/>
              </a:rPr>
              <a:t> </a:t>
            </a:r>
            <a:r>
              <a:rPr sz="2200" spc="-25" dirty="0">
                <a:solidFill>
                  <a:srgbClr val="4590B8"/>
                </a:solidFill>
                <a:latin typeface="Gill Sans MT"/>
                <a:cs typeface="Gill Sans MT"/>
              </a:rPr>
              <a:t>NOE</a:t>
            </a:r>
            <a:endParaRPr sz="2200" dirty="0">
              <a:latin typeface="Gill Sans MT"/>
              <a:cs typeface="Gill Sans MT"/>
            </a:endParaRPr>
          </a:p>
          <a:p>
            <a:pPr marL="247015" indent="-234950">
              <a:lnSpc>
                <a:spcPct val="100000"/>
              </a:lnSpc>
              <a:spcBef>
                <a:spcPts val="1710"/>
              </a:spcBef>
              <a:buClr>
                <a:srgbClr val="4590B8"/>
              </a:buClr>
              <a:buSzPct val="89285"/>
              <a:buFont typeface="Wingdings 2"/>
              <a:buChar char=""/>
              <a:tabLst>
                <a:tab pos="247015" algn="l"/>
                <a:tab pos="247650" algn="l"/>
              </a:tabLst>
            </a:pPr>
            <a:r>
              <a:rPr sz="1400" dirty="0">
                <a:latin typeface="Gill Sans MT"/>
                <a:cs typeface="Gill Sans MT"/>
              </a:rPr>
              <a:t>Financial</a:t>
            </a:r>
            <a:r>
              <a:rPr sz="1400" spc="-1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Analyst</a:t>
            </a:r>
            <a:r>
              <a:rPr sz="1400" spc="-3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–</a:t>
            </a:r>
            <a:r>
              <a:rPr sz="1400" spc="-14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Account</a:t>
            </a:r>
            <a:r>
              <a:rPr sz="1400" spc="-3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Number</a:t>
            </a:r>
            <a:endParaRPr sz="1400" dirty="0">
              <a:latin typeface="Gill Sans MT"/>
              <a:cs typeface="Gill Sans MT"/>
            </a:endParaRPr>
          </a:p>
          <a:p>
            <a:pPr marL="247015" indent="-234950">
              <a:lnSpc>
                <a:spcPct val="100000"/>
              </a:lnSpc>
              <a:spcBef>
                <a:spcPts val="935"/>
              </a:spcBef>
              <a:buClr>
                <a:srgbClr val="4590B8"/>
              </a:buClr>
              <a:buSzPct val="89285"/>
              <a:buFont typeface="Wingdings 2"/>
              <a:buChar char=""/>
              <a:tabLst>
                <a:tab pos="247015" algn="l"/>
                <a:tab pos="247650" algn="l"/>
              </a:tabLst>
            </a:pPr>
            <a:r>
              <a:rPr sz="1400" dirty="0">
                <a:latin typeface="Gill Sans MT"/>
                <a:cs typeface="Gill Sans MT"/>
              </a:rPr>
              <a:t>Budget</a:t>
            </a:r>
            <a:r>
              <a:rPr sz="1400" spc="-1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Administrator(s)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signature</a:t>
            </a:r>
            <a:endParaRPr sz="1400" dirty="0">
              <a:latin typeface="Gill Sans MT"/>
              <a:cs typeface="Gill Sans MT"/>
            </a:endParaRPr>
          </a:p>
          <a:p>
            <a:pPr marL="247015" indent="-234950">
              <a:lnSpc>
                <a:spcPct val="100000"/>
              </a:lnSpc>
              <a:spcBef>
                <a:spcPts val="935"/>
              </a:spcBef>
              <a:buClr>
                <a:srgbClr val="4590B8"/>
              </a:buClr>
              <a:buSzPct val="89285"/>
              <a:buFont typeface="Wingdings 2"/>
              <a:buChar char=""/>
              <a:tabLst>
                <a:tab pos="247015" algn="l"/>
                <a:tab pos="247650" algn="l"/>
              </a:tabLst>
            </a:pPr>
            <a:r>
              <a:rPr sz="1400" dirty="0">
                <a:latin typeface="Gill Sans MT"/>
                <a:cs typeface="Gill Sans MT"/>
              </a:rPr>
              <a:t>Management</a:t>
            </a:r>
            <a:r>
              <a:rPr sz="1400" spc="-16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Analyst</a:t>
            </a:r>
            <a:r>
              <a:rPr sz="1400" spc="-25" dirty="0">
                <a:latin typeface="Gill Sans MT"/>
                <a:cs typeface="Gill Sans MT"/>
              </a:rPr>
              <a:t> </a:t>
            </a:r>
            <a:r>
              <a:rPr sz="1400" dirty="0">
                <a:latin typeface="Gill Sans MT"/>
                <a:cs typeface="Gill Sans MT"/>
              </a:rPr>
              <a:t>initials</a:t>
            </a:r>
            <a:r>
              <a:rPr sz="1400" spc="-20" dirty="0">
                <a:latin typeface="Gill Sans MT"/>
                <a:cs typeface="Gill Sans MT"/>
              </a:rPr>
              <a:t> (MC)</a:t>
            </a:r>
            <a:endParaRPr sz="14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0996" y="5545282"/>
            <a:ext cx="8387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ill Sans MT"/>
                <a:cs typeface="Gill Sans MT"/>
              </a:rPr>
              <a:t>All</a:t>
            </a:r>
            <a:r>
              <a:rPr sz="1800" b="1" spc="-35" dirty="0">
                <a:latin typeface="Gill Sans MT"/>
                <a:cs typeface="Gill Sans MT"/>
              </a:rPr>
              <a:t> </a:t>
            </a:r>
            <a:r>
              <a:rPr sz="1800" b="1" spc="-10" dirty="0">
                <a:latin typeface="Gill Sans MT"/>
                <a:cs typeface="Gill Sans MT"/>
              </a:rPr>
              <a:t>NOE’s</a:t>
            </a:r>
            <a:r>
              <a:rPr sz="1800" b="1" spc="-25" dirty="0">
                <a:latin typeface="Gill Sans MT"/>
                <a:cs typeface="Gill Sans MT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Gill Sans MT"/>
                <a:cs typeface="Gill Sans MT"/>
              </a:rPr>
              <a:t>MUST</a:t>
            </a:r>
            <a:r>
              <a:rPr sz="1800" b="1" spc="-25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be</a:t>
            </a:r>
            <a:r>
              <a:rPr sz="1800" b="1" spc="-15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filled</a:t>
            </a:r>
            <a:r>
              <a:rPr sz="1800" b="1" spc="-40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out</a:t>
            </a:r>
            <a:r>
              <a:rPr sz="1800" b="1" spc="-15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completely</a:t>
            </a:r>
            <a:r>
              <a:rPr sz="1800" b="1" spc="-40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with</a:t>
            </a:r>
            <a:r>
              <a:rPr sz="1800" b="1" spc="-40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the</a:t>
            </a:r>
            <a:r>
              <a:rPr sz="1800" b="1" spc="-25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only</a:t>
            </a:r>
            <a:r>
              <a:rPr sz="1800" b="1" spc="-25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exception</a:t>
            </a:r>
            <a:r>
              <a:rPr sz="1800" b="1" spc="-40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of</a:t>
            </a:r>
            <a:r>
              <a:rPr sz="1800" b="1" spc="-15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start</a:t>
            </a:r>
            <a:r>
              <a:rPr sz="1800" b="1" spc="-35" dirty="0">
                <a:latin typeface="Gill Sans MT"/>
                <a:cs typeface="Gill Sans MT"/>
              </a:rPr>
              <a:t> </a:t>
            </a:r>
            <a:r>
              <a:rPr sz="1800" b="1" spc="-10" dirty="0">
                <a:latin typeface="Gill Sans MT"/>
                <a:cs typeface="Gill Sans MT"/>
              </a:rPr>
              <a:t>date</a:t>
            </a:r>
            <a:r>
              <a:rPr sz="1800" spc="-10" dirty="0">
                <a:latin typeface="Gill Sans MT"/>
                <a:cs typeface="Gill Sans MT"/>
              </a:rPr>
              <a:t>.</a:t>
            </a:r>
            <a:endParaRPr sz="18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00C766391714A9248E0E8B196D297" ma:contentTypeVersion="2" ma:contentTypeDescription="Create a new document." ma:contentTypeScope="" ma:versionID="9e6f5bfcdb32a65443f4321f7c594b15">
  <xsd:schema xmlns:xsd="http://www.w3.org/2001/XMLSchema" xmlns:xs="http://www.w3.org/2001/XMLSchema" xmlns:p="http://schemas.microsoft.com/office/2006/metadata/properties" xmlns:ns2="069f36d3-ed4a-4ba3-8e06-7199653cf956" targetNamespace="http://schemas.microsoft.com/office/2006/metadata/properties" ma:root="true" ma:fieldsID="afc853f171c47e4e91cb830c112b69d7" ns2:_="">
    <xsd:import namespace="069f36d3-ed4a-4ba3-8e06-7199653cf956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2:DocTyp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f36d3-ed4a-4ba3-8e06-7199653cf956" elementFormDefault="qualified">
    <xsd:import namespace="http://schemas.microsoft.com/office/2006/documentManagement/types"/>
    <xsd:import namespace="http://schemas.microsoft.com/office/infopath/2007/PartnerControls"/>
    <xsd:element name="DocType" ma:index="8" nillable="true" ma:displayName="DocType" ma:format="Dropdown" ma:internalName="DocType">
      <xsd:simpleType>
        <xsd:restriction base="dms:Choice">
          <xsd:enumeration value="2023"/>
          <xsd:enumeration value="2022"/>
          <xsd:enumeration value="2021"/>
          <xsd:enumeration value="2021-2022"/>
          <xsd:enumeration value="2022-2023"/>
        </xsd:restriction>
      </xsd:simpleType>
    </xsd:element>
    <xsd:element name="DocType2" ma:index="9" nillable="true" ma:displayName="DocType2" ma:format="RadioButtons" ma:internalName="DocType2">
      <xsd:simpleType>
        <xsd:restriction base="dms:Choice">
          <xsd:enumeration value="Agenda"/>
          <xsd:enumeration value="Minutes"/>
          <xsd:enumeration value="Redistricting Documents"/>
          <xsd:enumeration value="Information"/>
          <xsd:enumeration value="Repor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069f36d3-ed4a-4ba3-8e06-7199653cf956" xsi:nil="true"/>
    <DocType2 xmlns="069f36d3-ed4a-4ba3-8e06-7199653cf956" xsi:nil="true"/>
  </documentManagement>
</p:properties>
</file>

<file path=customXml/itemProps1.xml><?xml version="1.0" encoding="utf-8"?>
<ds:datastoreItem xmlns:ds="http://schemas.openxmlformats.org/officeDocument/2006/customXml" ds:itemID="{0CC9A820-7F0D-47DA-B884-749A77B58C35}"/>
</file>

<file path=customXml/itemProps2.xml><?xml version="1.0" encoding="utf-8"?>
<ds:datastoreItem xmlns:ds="http://schemas.openxmlformats.org/officeDocument/2006/customXml" ds:itemID="{9E76DC13-B8ED-4EEA-8C5F-1893F5FB11E9}"/>
</file>

<file path=customXml/itemProps3.xml><?xml version="1.0" encoding="utf-8"?>
<ds:datastoreItem xmlns:ds="http://schemas.openxmlformats.org/officeDocument/2006/customXml" ds:itemID="{E3FC9B9D-23E4-4712-AD9E-E18F8F0330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879</Words>
  <Application>Microsoft Office PowerPoint</Application>
  <PresentationFormat>Widescreen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Gill Sans MT</vt:lpstr>
      <vt:lpstr>Minion Pro</vt:lpstr>
      <vt:lpstr>Symbol</vt:lpstr>
      <vt:lpstr>Times New Roman</vt:lpstr>
      <vt:lpstr>Wingdings 2</vt:lpstr>
      <vt:lpstr>Office Theme</vt:lpstr>
      <vt:lpstr>NEW HIRE PROCEDURES SHORT TERM EMPLOYEES &amp; STUDENT WORKERS</vt:lpstr>
      <vt:lpstr> AGENDA</vt:lpstr>
      <vt:lpstr>PowerPoint Presentation</vt:lpstr>
      <vt:lpstr> THE PROCESS – ONLY 7 STEPS </vt:lpstr>
      <vt:lpstr> STEP 1 &amp; 2</vt:lpstr>
      <vt:lpstr> THE HIRING PROCESS VIA DOCUSIGN</vt:lpstr>
      <vt:lpstr>PowerPoint Presentation</vt:lpstr>
      <vt:lpstr>PowerPoint Presentation</vt:lpstr>
      <vt:lpstr> REQUIRED RECIPIENTS (CONT. STEPS 4 )</vt:lpstr>
      <vt:lpstr> STEP 5</vt:lpstr>
      <vt:lpstr> STEP 6</vt:lpstr>
      <vt:lpstr> STEP 7</vt:lpstr>
      <vt:lpstr>THINGS TO REMEMBER</vt:lpstr>
      <vt:lpstr>QUESTIONS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hire procedures</dc:title>
  <dc:creator>Tania Pichardo</dc:creator>
  <cp:lastModifiedBy>Danielle Ramirez-King</cp:lastModifiedBy>
  <cp:revision>2</cp:revision>
  <dcterms:created xsi:type="dcterms:W3CDTF">2022-07-13T06:17:38Z</dcterms:created>
  <dcterms:modified xsi:type="dcterms:W3CDTF">2024-04-03T16:06:07Z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2021-01-11T00:00:00Z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2022-07-13T00:00:00Z</vt:filetime>
  </property>
  <property fmtid="{D5CDD505-2E9C-101B-9397-08002B2CF9AE}" pid="5" name="Producer">
    <vt:lpwstr>Adobe PDF Library 20.13.106</vt:lpwstr>
  </property>
  <property fmtid="{D5CDD505-2E9C-101B-9397-08002B2CF9AE}" pid="6" name="ContentTypeId">
    <vt:lpwstr>0x01010008F00C766391714A9248E0E8B196D297</vt:lpwstr>
  </property>
</Properties>
</file>